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73" r:id="rId2"/>
    <p:sldId id="304" r:id="rId3"/>
    <p:sldId id="312" r:id="rId4"/>
    <p:sldId id="306" r:id="rId5"/>
    <p:sldId id="298" r:id="rId6"/>
    <p:sldId id="299" r:id="rId7"/>
    <p:sldId id="308" r:id="rId8"/>
    <p:sldId id="313" r:id="rId9"/>
    <p:sldId id="314" r:id="rId10"/>
    <p:sldId id="317" r:id="rId11"/>
    <p:sldId id="318" r:id="rId12"/>
    <p:sldId id="300" r:id="rId13"/>
    <p:sldId id="301" r:id="rId14"/>
    <p:sldId id="302" r:id="rId15"/>
    <p:sldId id="309" r:id="rId16"/>
    <p:sldId id="311" r:id="rId17"/>
    <p:sldId id="310" r:id="rId18"/>
  </p:sldIdLst>
  <p:sldSz cx="9144000" cy="5143500" type="screen16x9"/>
  <p:notesSz cx="9144000" cy="6858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34596" autoAdjust="0"/>
    <p:restoredTop sz="86438" autoAdjust="0"/>
  </p:normalViewPr>
  <p:slideViewPr>
    <p:cSldViewPr>
      <p:cViewPr varScale="1">
        <p:scale>
          <a:sx n="91" d="100"/>
          <a:sy n="91" d="100"/>
        </p:scale>
        <p:origin x="-114" y="-276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234" y="1478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04A1C2-5A29-4FF1-BB79-78C5F59CBBA6}" type="datetimeFigureOut">
              <a:rPr lang="zh-CN" altLang="en-US" smtClean="0"/>
              <a:pPr/>
              <a:t>2018/11/7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6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2681F4-5DDB-4015-842C-F8707322216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35735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2681F4-5DDB-4015-842C-F87073222166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2256753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E45D7-841D-4B93-97DA-EE42DBA896CC}" type="datetimeFigureOut">
              <a:rPr lang="zh-CN" altLang="en-US" smtClean="0"/>
              <a:pPr/>
              <a:t>2018/11/7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6CD-3BBD-4969-8829-076C842F289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E45D7-841D-4B93-97DA-EE42DBA896CC}" type="datetimeFigureOut">
              <a:rPr lang="zh-CN" altLang="en-US" smtClean="0"/>
              <a:pPr/>
              <a:t>2018/11/7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6CD-3BBD-4969-8829-076C842F289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E45D7-841D-4B93-97DA-EE42DBA896CC}" type="datetimeFigureOut">
              <a:rPr lang="zh-CN" altLang="en-US" smtClean="0"/>
              <a:pPr/>
              <a:t>2018/11/7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6CD-3BBD-4969-8829-076C842F289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E45D7-841D-4B93-97DA-EE42DBA896CC}" type="datetimeFigureOut">
              <a:rPr lang="zh-CN" altLang="en-US" smtClean="0"/>
              <a:pPr/>
              <a:t>2018/11/7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6CD-3BBD-4969-8829-076C842F289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E45D7-841D-4B93-97DA-EE42DBA896CC}" type="datetimeFigureOut">
              <a:rPr lang="zh-CN" altLang="en-US" smtClean="0"/>
              <a:pPr/>
              <a:t>2018/11/7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6CD-3BBD-4969-8829-076C842F289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E45D7-841D-4B93-97DA-EE42DBA896CC}" type="datetimeFigureOut">
              <a:rPr lang="zh-CN" altLang="en-US" smtClean="0"/>
              <a:pPr/>
              <a:t>2018/11/7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6CD-3BBD-4969-8829-076C842F289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E45D7-841D-4B93-97DA-EE42DBA896CC}" type="datetimeFigureOut">
              <a:rPr lang="zh-CN" altLang="en-US" smtClean="0"/>
              <a:pPr/>
              <a:t>2018/11/7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6CD-3BBD-4969-8829-076C842F289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E45D7-841D-4B93-97DA-EE42DBA896CC}" type="datetimeFigureOut">
              <a:rPr lang="zh-CN" altLang="en-US" smtClean="0"/>
              <a:pPr/>
              <a:t>2018/11/7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6CD-3BBD-4969-8829-076C842F289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E45D7-841D-4B93-97DA-EE42DBA896CC}" type="datetimeFigureOut">
              <a:rPr lang="zh-CN" altLang="en-US" smtClean="0"/>
              <a:pPr/>
              <a:t>2018/11/7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6CD-3BBD-4969-8829-076C842F289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E45D7-841D-4B93-97DA-EE42DBA896CC}" type="datetimeFigureOut">
              <a:rPr lang="zh-CN" altLang="en-US" smtClean="0"/>
              <a:pPr/>
              <a:t>2018/11/7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6CD-3BBD-4969-8829-076C842F289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E45D7-841D-4B93-97DA-EE42DBA896CC}" type="datetimeFigureOut">
              <a:rPr lang="zh-CN" altLang="en-US" smtClean="0"/>
              <a:pPr/>
              <a:t>2018/11/7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5F6CD-3BBD-4969-8829-076C842F289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CE45D7-841D-4B93-97DA-EE42DBA896CC}" type="datetimeFigureOut">
              <a:rPr lang="zh-CN" altLang="en-US" smtClean="0"/>
              <a:pPr/>
              <a:t>2018/11/7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B5F6CD-3BBD-4969-8829-076C842F289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285866"/>
            <a:ext cx="7772400" cy="1102519"/>
          </a:xfrm>
        </p:spPr>
        <p:txBody>
          <a:bodyPr>
            <a:normAutofit fontScale="90000"/>
          </a:bodyPr>
          <a:lstStyle/>
          <a:p>
            <a:r>
              <a:rPr lang="en-US" altLang="zh-CN" sz="5400" b="1" dirty="0" smtClean="0"/>
              <a:t>Turning off TV: A Quiet Hour</a:t>
            </a:r>
            <a:endParaRPr lang="zh-CN" altLang="en-US" sz="54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203648" y="3643320"/>
            <a:ext cx="6400800" cy="1314450"/>
          </a:xfrm>
        </p:spPr>
        <p:txBody>
          <a:bodyPr>
            <a:normAutofit/>
          </a:bodyPr>
          <a:lstStyle/>
          <a:p>
            <a:pPr algn="r"/>
            <a:r>
              <a:rPr lang="zh-CN" altLang="en-US" sz="3600" b="1" dirty="0" smtClean="0">
                <a:solidFill>
                  <a:schemeClr val="tx1"/>
                </a:solidFill>
              </a:rPr>
              <a:t>四川省双流中学  覃梅</a:t>
            </a:r>
          </a:p>
          <a:p>
            <a:pPr algn="r"/>
            <a:r>
              <a:rPr lang="en-US" altLang="zh-CN" sz="3600" b="1" smtClean="0">
                <a:solidFill>
                  <a:schemeClr val="tx1"/>
                </a:solidFill>
              </a:rPr>
              <a:t>2018.11.07</a:t>
            </a:r>
            <a:endParaRPr lang="zh-CN" altLang="en-US" sz="3600" b="1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15206" y="195487"/>
            <a:ext cx="1614395" cy="1017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857752" y="1875229"/>
            <a:ext cx="4286248" cy="32682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1768073"/>
            <a:ext cx="4000496" cy="33754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0" y="214296"/>
            <a:ext cx="9001156" cy="1736646"/>
          </a:xfrm>
          <a:prstGeom prst="round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defRPr/>
            </a:pPr>
            <a:r>
              <a:rPr lang="en-US" altLang="zh-CN" sz="3200" b="1" smtClean="0"/>
              <a:t> 1. Desribe the two pictures.</a:t>
            </a:r>
            <a:endParaRPr lang="en-US" altLang="zh-CN" sz="3200" smtClean="0"/>
          </a:p>
          <a:p>
            <a:pPr marL="457200" indent="-457200">
              <a:defRPr/>
            </a:pPr>
            <a:r>
              <a:rPr lang="en-US" altLang="zh-CN" sz="3200" b="1" smtClean="0"/>
              <a:t> 2. Which one do you prefer?</a:t>
            </a:r>
            <a:endParaRPr lang="zh-CN" altLang="en-US" sz="3200" b="1" smtClean="0"/>
          </a:p>
          <a:p>
            <a:pPr marL="457200" indent="-457200">
              <a:defRPr/>
            </a:pPr>
            <a:endParaRPr lang="en-US" altLang="zh-CN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142844" y="90548"/>
            <a:ext cx="9001156" cy="646986"/>
          </a:xfrm>
          <a:prstGeom prst="round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defRPr/>
            </a:pPr>
            <a:r>
              <a:rPr lang="en-US" sz="3200" b="1" smtClean="0"/>
              <a:t>What function does the first part serve?</a:t>
            </a:r>
            <a:endParaRPr lang="en-US" altLang="zh-CN" sz="3200" dirty="0" smtClean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282" y="894226"/>
            <a:ext cx="892971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defTabSz="914400" rtl="0" eaLnBrk="1" fontAlgn="base" latinLnBrk="0" hangingPunct="1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CN" sz="2800" b="1" smtClean="0">
                <a:latin typeface="Calibri" pitchFamily="34" charset="0"/>
                <a:ea typeface="宋体" pitchFamily="2" charset="-122"/>
                <a:cs typeface="Times New Roman" pitchFamily="18" charset="0"/>
              </a:rPr>
              <a:t>(</a:t>
            </a:r>
            <a:r>
              <a:rPr kumimoji="0" lang="en-US" altLang="zh-CN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A)  Introduction</a:t>
            </a:r>
            <a:endParaRPr kumimoji="0" lang="en-US" altLang="zh-CN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28600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(B) Describing the proposal in detail</a:t>
            </a:r>
            <a:endParaRPr kumimoji="0" lang="en-US" altLang="zh-CN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228600" defTabSz="914400" rtl="0" eaLnBrk="0" fontAlgn="base" latinLnBrk="0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  <a:cs typeface="Times New Roman" pitchFamily="18" charset="0"/>
              </a:rPr>
              <a:t>(C) Explaining why the author put forward his proposal</a:t>
            </a:r>
            <a:endParaRPr kumimoji="0" lang="en-US" altLang="zh-CN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13" name="文本框 35">
            <a:extLst>
              <a:ext uri="{FF2B5EF4-FFF2-40B4-BE49-F238E27FC236}">
                <a16:creationId xmlns:a16="http://schemas.microsoft.com/office/drawing/2014/main" xmlns="" id="{04ADEF80-93D5-4EC5-A2EA-8F76C2D40392}"/>
              </a:ext>
            </a:extLst>
          </p:cNvPr>
          <p:cNvSpPr txBox="1"/>
          <p:nvPr/>
        </p:nvSpPr>
        <p:spPr>
          <a:xfrm>
            <a:off x="0" y="3750477"/>
            <a:ext cx="9001156" cy="83099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400" b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Many people in the United States spend most of their free time watching television. Certainly...</a:t>
            </a:r>
            <a:endParaRPr lang="en-US" altLang="zh-CN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笑脸 5"/>
          <p:cNvSpPr/>
          <p:nvPr/>
        </p:nvSpPr>
        <p:spPr>
          <a:xfrm>
            <a:off x="500034" y="1285866"/>
            <a:ext cx="405765" cy="432435"/>
          </a:xfrm>
          <a:prstGeom prst="smileyFac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6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142844" y="642924"/>
            <a:ext cx="9358378" cy="646986"/>
          </a:xfrm>
          <a:prstGeom prst="roundRect">
            <a:avLst/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indent="-457200">
              <a:defRPr/>
            </a:pPr>
            <a:r>
              <a:rPr lang="en-US" sz="3200" b="1" smtClean="0"/>
              <a:t>What proposal is put forward in the first paragraph?</a:t>
            </a:r>
            <a:endParaRPr lang="en-US" altLang="zh-CN" sz="3200" dirty="0" smtClean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71472" y="2143123"/>
            <a:ext cx="7500990" cy="138499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28600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zh-CN" sz="2800" b="1" smtClean="0">
                <a:latin typeface="Calibri" pitchFamily="34" charset="0"/>
                <a:ea typeface="宋体" pitchFamily="2" charset="-122"/>
                <a:cs typeface="Times New Roman" pitchFamily="18" charset="0"/>
              </a:rPr>
              <a:t>For 60-90 minutes each evening, all television broadcasting in the US be prohibited by law </a:t>
            </a:r>
            <a:endParaRPr kumimoji="0" lang="en-US" altLang="zh-CN" sz="2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7572396" y="142858"/>
            <a:ext cx="1214446" cy="42862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smtClean="0"/>
              <a:t>Para 1 </a:t>
            </a: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4" name="Rectangle 10"/>
          <p:cNvSpPr>
            <a:spLocks noChangeArrowheads="1"/>
          </p:cNvSpPr>
          <p:nvPr/>
        </p:nvSpPr>
        <p:spPr bwMode="gray">
          <a:xfrm>
            <a:off x="-684584" y="142858"/>
            <a:ext cx="9577064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2">
              <a:spcBef>
                <a:spcPct val="50000"/>
              </a:spcBef>
              <a:buClr>
                <a:srgbClr val="1F3F5F"/>
              </a:buClr>
              <a:buFontTx/>
              <a:buChar char="•"/>
            </a:pPr>
            <a:r>
              <a:rPr lang="en-US" altLang="zh-CN" sz="2800" b="1" i="1" smtClean="0"/>
              <a:t>Read </a:t>
            </a:r>
            <a:r>
              <a:rPr lang="en-US" altLang="zh-CN" sz="2800" b="1" i="1" dirty="0"/>
              <a:t>the text and summarize the benefits </a:t>
            </a:r>
            <a:r>
              <a:rPr lang="en-US" altLang="zh-CN" sz="2800" b="1" i="1" dirty="0" smtClean="0"/>
              <a:t>of turning </a:t>
            </a:r>
            <a:r>
              <a:rPr lang="en-US" altLang="zh-CN" sz="2800" b="1" i="1"/>
              <a:t>off </a:t>
            </a:r>
            <a:r>
              <a:rPr lang="en-US" altLang="zh-CN" sz="2800" b="1" i="1" smtClean="0"/>
              <a:t>TV.</a:t>
            </a:r>
            <a:endParaRPr lang="zh-CN" altLang="zh-CN" sz="2800" dirty="0"/>
          </a:p>
          <a:p>
            <a:pPr lvl="2">
              <a:spcBef>
                <a:spcPct val="50000"/>
              </a:spcBef>
              <a:buClr>
                <a:srgbClr val="1F3F5F"/>
              </a:buClr>
              <a:buFontTx/>
              <a:buChar char="•"/>
            </a:pPr>
            <a:endParaRPr lang="en-US" altLang="zh-CN" sz="2800" b="1" dirty="0">
              <a:solidFill>
                <a:prstClr val="black"/>
              </a:solidFill>
            </a:endParaRPr>
          </a:p>
        </p:txBody>
      </p:sp>
      <p:cxnSp>
        <p:nvCxnSpPr>
          <p:cNvPr id="24" name="直接箭头连接符 23"/>
          <p:cNvCxnSpPr/>
          <p:nvPr/>
        </p:nvCxnSpPr>
        <p:spPr>
          <a:xfrm>
            <a:off x="2198700" y="2170176"/>
            <a:ext cx="0" cy="6592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 Box 204"/>
          <p:cNvSpPr txBox="1">
            <a:spLocks noChangeArrowheads="1"/>
          </p:cNvSpPr>
          <p:nvPr/>
        </p:nvSpPr>
        <p:spPr bwMode="auto">
          <a:xfrm>
            <a:off x="475481" y="3247188"/>
            <a:ext cx="3770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dirty="0"/>
              <a:t>1.</a:t>
            </a:r>
          </a:p>
        </p:txBody>
      </p:sp>
      <p:sp>
        <p:nvSpPr>
          <p:cNvPr id="30" name="Text Box 207"/>
          <p:cNvSpPr txBox="1">
            <a:spLocks noChangeArrowheads="1"/>
          </p:cNvSpPr>
          <p:nvPr/>
        </p:nvSpPr>
        <p:spPr bwMode="auto">
          <a:xfrm>
            <a:off x="475481" y="3604375"/>
            <a:ext cx="3770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/>
              <a:t>2.</a:t>
            </a:r>
          </a:p>
        </p:txBody>
      </p:sp>
      <p:sp>
        <p:nvSpPr>
          <p:cNvPr id="31" name="Text Box 208"/>
          <p:cNvSpPr txBox="1">
            <a:spLocks noChangeArrowheads="1"/>
          </p:cNvSpPr>
          <p:nvPr/>
        </p:nvSpPr>
        <p:spPr bwMode="auto">
          <a:xfrm>
            <a:off x="467544" y="3957991"/>
            <a:ext cx="3770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/>
              <a:t>3.</a:t>
            </a:r>
          </a:p>
        </p:txBody>
      </p:sp>
      <p:sp>
        <p:nvSpPr>
          <p:cNvPr id="32" name="Text Box 209"/>
          <p:cNvSpPr txBox="1">
            <a:spLocks noChangeArrowheads="1"/>
          </p:cNvSpPr>
          <p:nvPr/>
        </p:nvSpPr>
        <p:spPr bwMode="auto">
          <a:xfrm>
            <a:off x="475481" y="4294938"/>
            <a:ext cx="3770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/>
              <a:t>4.</a:t>
            </a:r>
          </a:p>
        </p:txBody>
      </p:sp>
      <p:sp>
        <p:nvSpPr>
          <p:cNvPr id="33" name="矩形 32"/>
          <p:cNvSpPr/>
          <p:nvPr/>
        </p:nvSpPr>
        <p:spPr>
          <a:xfrm>
            <a:off x="971600" y="3165816"/>
            <a:ext cx="4251800" cy="26789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zh-CN" sz="2000" dirty="0">
              <a:solidFill>
                <a:schemeClr val="tx1"/>
              </a:solidFill>
              <a:latin typeface="Arial" charset="0"/>
              <a:ea typeface="宋体" pitchFamily="2" charset="-122"/>
              <a:cs typeface="Arial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971600" y="3545995"/>
            <a:ext cx="4251800" cy="26789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zh-CN" sz="2000" dirty="0">
              <a:solidFill>
                <a:schemeClr val="tx1"/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971601" y="3924037"/>
            <a:ext cx="4292431" cy="26789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zh-CN" sz="2000" dirty="0">
              <a:solidFill>
                <a:schemeClr val="tx1"/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971601" y="4353948"/>
            <a:ext cx="2594335" cy="26789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en-US" altLang="zh-CN" sz="2000" dirty="0">
              <a:solidFill>
                <a:schemeClr val="tx1"/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="" xmlns:a16="http://schemas.microsoft.com/office/drawing/2014/main" id="{E17308AD-F2BC-4E22-B680-CCD5593B7040}"/>
              </a:ext>
            </a:extLst>
          </p:cNvPr>
          <p:cNvSpPr/>
          <p:nvPr/>
        </p:nvSpPr>
        <p:spPr>
          <a:xfrm>
            <a:off x="1000100" y="1500180"/>
            <a:ext cx="3629968" cy="461665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Without TV,</a:t>
            </a:r>
            <a:r>
              <a:rPr kumimoji="0" lang="en-US" altLang="zh-CN" sz="2400" b="1" i="0" u="none" strike="noStrike" kern="100" cap="none" spc="0" normalizeH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2400" b="1" i="0" u="none" strike="noStrike" kern="1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等线" panose="02010600030101010101" pitchFamily="2" charset="-122"/>
                <a:cs typeface="Times New Roman" panose="02020603050405020304" pitchFamily="18" charset="0"/>
              </a:rPr>
              <a:t>People could </a:t>
            </a:r>
            <a:endParaRPr kumimoji="0" lang="zh-CN" altLang="zh-CN" sz="2400" b="0" i="0" u="none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2" name="圆角矩形 21"/>
          <p:cNvSpPr/>
          <p:nvPr/>
        </p:nvSpPr>
        <p:spPr>
          <a:xfrm>
            <a:off x="7429520" y="714362"/>
            <a:ext cx="1571604" cy="42862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smtClean="0"/>
              <a:t>Para 2-5 </a:t>
            </a:r>
            <a:endParaRPr lang="zh-CN" altLang="en-US" sz="2800"/>
          </a:p>
        </p:txBody>
      </p:sp>
    </p:spTree>
    <p:extLst>
      <p:ext uri="{BB962C8B-B14F-4D97-AF65-F5344CB8AC3E}">
        <p14:creationId xmlns:p14="http://schemas.microsoft.com/office/powerpoint/2010/main" xmlns="" val="703994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4" grpId="0"/>
      <p:bldP spid="29" grpId="0"/>
      <p:bldP spid="30" grpId="0"/>
      <p:bldP spid="31" grpId="0"/>
      <p:bldP spid="32" grpId="0"/>
      <p:bldP spid="33" grpId="0" animBg="1"/>
      <p:bldP spid="34" grpId="0" animBg="1"/>
      <p:bldP spid="35" grpId="0" animBg="1"/>
      <p:bldP spid="3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4" name="Rectangle 10"/>
          <p:cNvSpPr>
            <a:spLocks noChangeArrowheads="1"/>
          </p:cNvSpPr>
          <p:nvPr/>
        </p:nvSpPr>
        <p:spPr bwMode="gray">
          <a:xfrm>
            <a:off x="-684584" y="256932"/>
            <a:ext cx="10081120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2">
              <a:spcBef>
                <a:spcPct val="50000"/>
              </a:spcBef>
              <a:buClr>
                <a:srgbClr val="1F3F5F"/>
              </a:buClr>
              <a:buFontTx/>
              <a:buChar char="•"/>
            </a:pPr>
            <a:r>
              <a:rPr lang="en-US" altLang="zh-CN" sz="2800" b="1" smtClean="0">
                <a:solidFill>
                  <a:prstClr val="black"/>
                </a:solidFill>
              </a:rPr>
              <a:t> </a:t>
            </a:r>
            <a:r>
              <a:rPr lang="en-US" altLang="zh-CN" sz="2800" b="1" i="1" dirty="0">
                <a:solidFill>
                  <a:prstClr val="black"/>
                </a:solidFill>
              </a:rPr>
              <a:t>Read the text and summarize the benefits </a:t>
            </a:r>
            <a:r>
              <a:rPr lang="en-US" altLang="zh-CN" sz="2800" b="1" i="1" dirty="0" smtClean="0">
                <a:solidFill>
                  <a:prstClr val="black"/>
                </a:solidFill>
              </a:rPr>
              <a:t>of turning </a:t>
            </a:r>
            <a:r>
              <a:rPr lang="en-US" altLang="zh-CN" sz="2800" b="1" i="1" dirty="0">
                <a:solidFill>
                  <a:prstClr val="black"/>
                </a:solidFill>
              </a:rPr>
              <a:t>off TV for an </a:t>
            </a:r>
            <a:r>
              <a:rPr lang="en-US" altLang="zh-CN" sz="2800" b="1" i="1" dirty="0" smtClean="0">
                <a:solidFill>
                  <a:prstClr val="black"/>
                </a:solidFill>
              </a:rPr>
              <a:t>hour</a:t>
            </a:r>
            <a:r>
              <a:rPr lang="en-US" altLang="zh-CN" sz="2800" b="1" i="1" dirty="0">
                <a:solidFill>
                  <a:prstClr val="black"/>
                </a:solidFill>
              </a:rPr>
              <a:t>.</a:t>
            </a:r>
            <a:endParaRPr lang="zh-CN" altLang="zh-CN" sz="2800" dirty="0">
              <a:solidFill>
                <a:prstClr val="black"/>
              </a:solidFill>
            </a:endParaRPr>
          </a:p>
          <a:p>
            <a:pPr lvl="2">
              <a:spcBef>
                <a:spcPct val="50000"/>
              </a:spcBef>
              <a:buClr>
                <a:srgbClr val="1F3F5F"/>
              </a:buClr>
              <a:buFontTx/>
              <a:buChar char="•"/>
            </a:pPr>
            <a:endParaRPr lang="en-US" altLang="zh-CN" sz="2800" b="1" dirty="0">
              <a:solidFill>
                <a:prstClr val="black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14282" y="1714494"/>
            <a:ext cx="1956063" cy="53108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b="1" smtClean="0">
                <a:solidFill>
                  <a:srgbClr val="FF0000"/>
                </a:solidFill>
              </a:rPr>
              <a:t>Without TV, People  </a:t>
            </a:r>
            <a:r>
              <a:rPr lang="en-US" altLang="zh-CN" b="1" dirty="0" smtClean="0">
                <a:solidFill>
                  <a:srgbClr val="FF0000"/>
                </a:solidFill>
              </a:rPr>
              <a:t>could</a:t>
            </a:r>
            <a:endParaRPr lang="zh-CN" altLang="en-US" b="1" dirty="0">
              <a:solidFill>
                <a:srgbClr val="FF0000"/>
              </a:solidFill>
            </a:endParaRPr>
          </a:p>
        </p:txBody>
      </p:sp>
      <p:cxnSp>
        <p:nvCxnSpPr>
          <p:cNvPr id="24" name="直接箭头连接符 23"/>
          <p:cNvCxnSpPr/>
          <p:nvPr/>
        </p:nvCxnSpPr>
        <p:spPr>
          <a:xfrm>
            <a:off x="1308328" y="2247714"/>
            <a:ext cx="0" cy="6592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 Box 204"/>
          <p:cNvSpPr txBox="1">
            <a:spLocks noChangeArrowheads="1"/>
          </p:cNvSpPr>
          <p:nvPr/>
        </p:nvSpPr>
        <p:spPr bwMode="auto">
          <a:xfrm>
            <a:off x="-100583" y="3247188"/>
            <a:ext cx="3770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dirty="0">
                <a:solidFill>
                  <a:prstClr val="black"/>
                </a:solidFill>
              </a:rPr>
              <a:t>1.</a:t>
            </a:r>
          </a:p>
        </p:txBody>
      </p:sp>
      <p:sp>
        <p:nvSpPr>
          <p:cNvPr id="30" name="Text Box 207"/>
          <p:cNvSpPr txBox="1">
            <a:spLocks noChangeArrowheads="1"/>
          </p:cNvSpPr>
          <p:nvPr/>
        </p:nvSpPr>
        <p:spPr bwMode="auto">
          <a:xfrm>
            <a:off x="-100583" y="3604375"/>
            <a:ext cx="3770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prstClr val="black"/>
                </a:solidFill>
              </a:rPr>
              <a:t>2.</a:t>
            </a:r>
          </a:p>
        </p:txBody>
      </p:sp>
      <p:sp>
        <p:nvSpPr>
          <p:cNvPr id="31" name="Text Box 208"/>
          <p:cNvSpPr txBox="1">
            <a:spLocks noChangeArrowheads="1"/>
          </p:cNvSpPr>
          <p:nvPr/>
        </p:nvSpPr>
        <p:spPr bwMode="auto">
          <a:xfrm>
            <a:off x="-108520" y="3957991"/>
            <a:ext cx="3770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prstClr val="black"/>
                </a:solidFill>
              </a:rPr>
              <a:t>3.</a:t>
            </a:r>
          </a:p>
        </p:txBody>
      </p:sp>
      <p:sp>
        <p:nvSpPr>
          <p:cNvPr id="32" name="Text Box 209"/>
          <p:cNvSpPr txBox="1">
            <a:spLocks noChangeArrowheads="1"/>
          </p:cNvSpPr>
          <p:nvPr/>
        </p:nvSpPr>
        <p:spPr bwMode="auto">
          <a:xfrm>
            <a:off x="-100583" y="4294938"/>
            <a:ext cx="3770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prstClr val="black"/>
                </a:solidFill>
              </a:rPr>
              <a:t>4.</a:t>
            </a:r>
          </a:p>
        </p:txBody>
      </p:sp>
      <p:sp>
        <p:nvSpPr>
          <p:cNvPr id="33" name="矩形 32"/>
          <p:cNvSpPr/>
          <p:nvPr/>
        </p:nvSpPr>
        <p:spPr>
          <a:xfrm>
            <a:off x="395536" y="3057804"/>
            <a:ext cx="4251800" cy="26789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prstClr val="black"/>
                </a:solidFill>
                <a:latin typeface="Arial" charset="0"/>
                <a:cs typeface="Arial" charset="0"/>
              </a:rPr>
              <a:t>communicate with each other better</a:t>
            </a:r>
          </a:p>
        </p:txBody>
      </p:sp>
      <p:sp>
        <p:nvSpPr>
          <p:cNvPr id="34" name="矩形 33"/>
          <p:cNvSpPr/>
          <p:nvPr/>
        </p:nvSpPr>
        <p:spPr>
          <a:xfrm>
            <a:off x="395536" y="3489852"/>
            <a:ext cx="3819500" cy="26789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prstClr val="black"/>
                </a:solidFill>
                <a:latin typeface="Arial" charset="0"/>
              </a:rPr>
              <a:t>find more </a:t>
            </a:r>
            <a:r>
              <a:rPr lang="en-US" altLang="zh-CN" sz="2000">
                <a:solidFill>
                  <a:prstClr val="black"/>
                </a:solidFill>
                <a:latin typeface="Arial" charset="0"/>
              </a:rPr>
              <a:t>active </a:t>
            </a:r>
            <a:r>
              <a:rPr lang="en-US" altLang="zh-CN" sz="2000" smtClean="0">
                <a:solidFill>
                  <a:prstClr val="black"/>
                </a:solidFill>
                <a:latin typeface="Arial" charset="0"/>
              </a:rPr>
              <a:t>pastimes</a:t>
            </a:r>
            <a:endParaRPr lang="en-US" altLang="zh-CN" sz="2000" dirty="0">
              <a:solidFill>
                <a:prstClr val="black"/>
              </a:solidFill>
              <a:latin typeface="Arial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195736" y="1059583"/>
            <a:ext cx="7010400" cy="1413272"/>
            <a:chOff x="914400" y="1587500"/>
            <a:chExt cx="7010400" cy="1884363"/>
          </a:xfrm>
        </p:grpSpPr>
        <p:sp>
          <p:nvSpPr>
            <p:cNvPr id="22" name="Freeform 8"/>
            <p:cNvSpPr>
              <a:spLocks/>
            </p:cNvSpPr>
            <p:nvPr/>
          </p:nvSpPr>
          <p:spPr bwMode="gray">
            <a:xfrm>
              <a:off x="914400" y="2509838"/>
              <a:ext cx="2019300" cy="962025"/>
            </a:xfrm>
            <a:custGeom>
              <a:avLst/>
              <a:gdLst>
                <a:gd name="T0" fmla="*/ 2147483647 w 2320"/>
                <a:gd name="T1" fmla="*/ 2147483647 h 792"/>
                <a:gd name="T2" fmla="*/ 2147483647 w 2320"/>
                <a:gd name="T3" fmla="*/ 0 h 792"/>
                <a:gd name="T4" fmla="*/ 0 w 2320"/>
                <a:gd name="T5" fmla="*/ 0 h 792"/>
                <a:gd name="T6" fmla="*/ 0 w 2320"/>
                <a:gd name="T7" fmla="*/ 2147483647 h 792"/>
                <a:gd name="T8" fmla="*/ 2147483647 w 2320"/>
                <a:gd name="T9" fmla="*/ 2147483647 h 792"/>
                <a:gd name="T10" fmla="*/ 2147483647 w 2320"/>
                <a:gd name="T11" fmla="*/ 2147483647 h 792"/>
                <a:gd name="T12" fmla="*/ 2147483647 w 2320"/>
                <a:gd name="T13" fmla="*/ 2147483647 h 7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320" h="792">
                  <a:moveTo>
                    <a:pt x="88" y="696"/>
                  </a:moveTo>
                  <a:lnTo>
                    <a:pt x="88" y="0"/>
                  </a:lnTo>
                  <a:lnTo>
                    <a:pt x="0" y="0"/>
                  </a:lnTo>
                  <a:lnTo>
                    <a:pt x="0" y="792"/>
                  </a:lnTo>
                  <a:lnTo>
                    <a:pt x="2320" y="792"/>
                  </a:lnTo>
                  <a:lnTo>
                    <a:pt x="2320" y="696"/>
                  </a:lnTo>
                  <a:lnTo>
                    <a:pt x="88" y="696"/>
                  </a:lnTo>
                  <a:close/>
                </a:path>
              </a:pathLst>
            </a:custGeom>
            <a:solidFill>
              <a:schemeClr val="hlink">
                <a:alpha val="67842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9"/>
            <p:cNvSpPr>
              <a:spLocks/>
            </p:cNvSpPr>
            <p:nvPr/>
          </p:nvSpPr>
          <p:spPr bwMode="gray">
            <a:xfrm rot="10800000">
              <a:off x="6000750" y="1587500"/>
              <a:ext cx="1924050" cy="962025"/>
            </a:xfrm>
            <a:custGeom>
              <a:avLst/>
              <a:gdLst>
                <a:gd name="T0" fmla="*/ 2147483647 w 2320"/>
                <a:gd name="T1" fmla="*/ 2147483647 h 792"/>
                <a:gd name="T2" fmla="*/ 2147483647 w 2320"/>
                <a:gd name="T3" fmla="*/ 0 h 792"/>
                <a:gd name="T4" fmla="*/ 0 w 2320"/>
                <a:gd name="T5" fmla="*/ 0 h 792"/>
                <a:gd name="T6" fmla="*/ 0 w 2320"/>
                <a:gd name="T7" fmla="*/ 2147483647 h 792"/>
                <a:gd name="T8" fmla="*/ 2147483647 w 2320"/>
                <a:gd name="T9" fmla="*/ 2147483647 h 792"/>
                <a:gd name="T10" fmla="*/ 2147483647 w 2320"/>
                <a:gd name="T11" fmla="*/ 2147483647 h 792"/>
                <a:gd name="T12" fmla="*/ 2147483647 w 2320"/>
                <a:gd name="T13" fmla="*/ 2147483647 h 7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320" h="792">
                  <a:moveTo>
                    <a:pt x="88" y="696"/>
                  </a:moveTo>
                  <a:lnTo>
                    <a:pt x="88" y="0"/>
                  </a:lnTo>
                  <a:lnTo>
                    <a:pt x="0" y="0"/>
                  </a:lnTo>
                  <a:lnTo>
                    <a:pt x="0" y="792"/>
                  </a:lnTo>
                  <a:lnTo>
                    <a:pt x="2320" y="792"/>
                  </a:lnTo>
                  <a:lnTo>
                    <a:pt x="2320" y="696"/>
                  </a:lnTo>
                  <a:lnTo>
                    <a:pt x="88" y="696"/>
                  </a:lnTo>
                  <a:close/>
                </a:path>
              </a:pathLst>
            </a:custGeom>
            <a:solidFill>
              <a:schemeClr val="hlink">
                <a:alpha val="67842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AutoShape 11"/>
            <p:cNvSpPr>
              <a:spLocks noChangeArrowheads="1"/>
            </p:cNvSpPr>
            <p:nvPr/>
          </p:nvSpPr>
          <p:spPr bwMode="gray">
            <a:xfrm>
              <a:off x="1190625" y="1976438"/>
              <a:ext cx="6429375" cy="129540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>
              <a:flatTx/>
            </a:bodyPr>
            <a:lstStyle/>
            <a:p>
              <a:r>
                <a:rPr lang="en-US" altLang="zh-CN" sz="2400" dirty="0" smtClean="0">
                  <a:solidFill>
                    <a:schemeClr val="tx1"/>
                  </a:solidFill>
                </a:rPr>
                <a:t>Many of our problems, from the </a:t>
              </a:r>
              <a:r>
                <a:rPr lang="en-US" altLang="zh-CN" sz="2400" b="1" u="sng" dirty="0" smtClean="0">
                  <a:solidFill>
                    <a:srgbClr val="FF0000"/>
                  </a:solidFill>
                </a:rPr>
                <a:t>generation gap </a:t>
              </a:r>
            </a:p>
            <a:p>
              <a:r>
                <a:rPr lang="en-US" altLang="zh-CN" sz="2400" dirty="0" smtClean="0">
                  <a:solidFill>
                    <a:schemeClr val="tx1"/>
                  </a:solidFill>
                </a:rPr>
                <a:t>to the </a:t>
              </a:r>
              <a:r>
                <a:rPr lang="en-US" altLang="zh-CN" sz="2400" b="1" u="sng" dirty="0" smtClean="0">
                  <a:solidFill>
                    <a:srgbClr val="FF0000"/>
                  </a:solidFill>
                </a:rPr>
                <a:t>high divorce rate</a:t>
              </a:r>
              <a:r>
                <a:rPr lang="en-US" altLang="zh-CN" sz="2400" b="1" u="sng" dirty="0" smtClean="0">
                  <a:solidFill>
                    <a:schemeClr val="tx1"/>
                  </a:solidFill>
                </a:rPr>
                <a:t> </a:t>
              </a:r>
              <a:r>
                <a:rPr lang="en-US" altLang="zh-CN" sz="2400" dirty="0" smtClean="0">
                  <a:solidFill>
                    <a:schemeClr val="tx1"/>
                  </a:solidFill>
                </a:rPr>
                <a:t>to some forms of </a:t>
              </a:r>
              <a:r>
                <a:rPr lang="en-US" altLang="zh-CN" sz="2400" b="1" u="sng" dirty="0" smtClean="0">
                  <a:solidFill>
                    <a:srgbClr val="FF0000"/>
                  </a:solidFill>
                </a:rPr>
                <a:t>mental</a:t>
              </a:r>
            </a:p>
            <a:p>
              <a:r>
                <a:rPr lang="en-US" altLang="zh-CN" sz="2400" b="1" u="sng" dirty="0" smtClean="0">
                  <a:solidFill>
                    <a:srgbClr val="FF0000"/>
                  </a:solidFill>
                </a:rPr>
                <a:t> illness </a:t>
              </a:r>
              <a:r>
                <a:rPr lang="en-US" altLang="zh-CN" sz="2400" dirty="0" smtClean="0">
                  <a:solidFill>
                    <a:schemeClr val="tx1"/>
                  </a:solidFill>
                </a:rPr>
                <a:t>are caused …. </a:t>
              </a:r>
            </a:p>
          </p:txBody>
        </p:sp>
      </p:grpSp>
      <p:grpSp>
        <p:nvGrpSpPr>
          <p:cNvPr id="27" name="组合 41"/>
          <p:cNvGrpSpPr/>
          <p:nvPr/>
        </p:nvGrpSpPr>
        <p:grpSpPr>
          <a:xfrm>
            <a:off x="4355976" y="3003798"/>
            <a:ext cx="1944216" cy="1296144"/>
            <a:chOff x="5220072" y="1203598"/>
            <a:chExt cx="1944216" cy="1296144"/>
          </a:xfrm>
        </p:grpSpPr>
        <p:sp>
          <p:nvSpPr>
            <p:cNvPr id="28" name="左大括号 27"/>
            <p:cNvSpPr/>
            <p:nvPr/>
          </p:nvSpPr>
          <p:spPr>
            <a:xfrm>
              <a:off x="5220072" y="1347614"/>
              <a:ext cx="432048" cy="1152128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圆角矩形 36"/>
            <p:cNvSpPr/>
            <p:nvPr/>
          </p:nvSpPr>
          <p:spPr>
            <a:xfrm>
              <a:off x="5652120" y="1203598"/>
              <a:ext cx="1512168" cy="360040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___________</a:t>
              </a:r>
              <a:endParaRPr lang="zh-CN" altLang="en-US" dirty="0"/>
            </a:p>
          </p:txBody>
        </p:sp>
        <p:sp>
          <p:nvSpPr>
            <p:cNvPr id="38" name="圆角矩形 37"/>
            <p:cNvSpPr/>
            <p:nvPr/>
          </p:nvSpPr>
          <p:spPr>
            <a:xfrm>
              <a:off x="5652120" y="2085696"/>
              <a:ext cx="1512168" cy="360040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___________</a:t>
              </a:r>
              <a:endParaRPr lang="zh-CN" altLang="en-US" dirty="0"/>
            </a:p>
          </p:txBody>
        </p:sp>
        <p:sp>
          <p:nvSpPr>
            <p:cNvPr id="39" name="圆角矩形 38"/>
            <p:cNvSpPr/>
            <p:nvPr/>
          </p:nvSpPr>
          <p:spPr>
            <a:xfrm>
              <a:off x="5652120" y="1635646"/>
              <a:ext cx="1512168" cy="360040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___________</a:t>
              </a:r>
              <a:endParaRPr lang="zh-CN" altLang="en-US" dirty="0"/>
            </a:p>
          </p:txBody>
        </p:sp>
      </p:grpSp>
      <p:sp>
        <p:nvSpPr>
          <p:cNvPr id="41" name="矩形 40"/>
          <p:cNvSpPr/>
          <p:nvPr/>
        </p:nvSpPr>
        <p:spPr>
          <a:xfrm>
            <a:off x="4932040" y="2949792"/>
            <a:ext cx="4032448" cy="268963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Take a ride together to watch…</a:t>
            </a:r>
            <a:endParaRPr lang="zh-CN" altLang="en-US" sz="2400" dirty="0"/>
          </a:p>
        </p:txBody>
      </p:sp>
      <p:sp>
        <p:nvSpPr>
          <p:cNvPr id="42" name="矩形 41"/>
          <p:cNvSpPr/>
          <p:nvPr/>
        </p:nvSpPr>
        <p:spPr>
          <a:xfrm>
            <a:off x="4995192" y="3417844"/>
            <a:ext cx="3105200" cy="268963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Take a walk together</a:t>
            </a:r>
            <a:endParaRPr lang="zh-CN" altLang="en-US" sz="2400" dirty="0"/>
          </a:p>
        </p:txBody>
      </p:sp>
      <p:sp>
        <p:nvSpPr>
          <p:cNvPr id="43" name="矩形 42"/>
          <p:cNvSpPr/>
          <p:nvPr/>
        </p:nvSpPr>
        <p:spPr>
          <a:xfrm>
            <a:off x="5004048" y="3884660"/>
            <a:ext cx="4104456" cy="268963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See the neighborhood with ….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1127923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4" grpId="0"/>
      <p:bldP spid="23" grpId="0" animBg="1"/>
      <p:bldP spid="29" grpId="0"/>
      <p:bldP spid="30" grpId="0"/>
      <p:bldP spid="31" grpId="0"/>
      <p:bldP spid="32" grpId="0"/>
      <p:bldP spid="33" grpId="0" animBg="1"/>
      <p:bldP spid="34" grpId="0" animBg="1"/>
      <p:bldP spid="41" grpId="0" animBg="1"/>
      <p:bldP spid="42" grpId="0" animBg="1"/>
      <p:bldP spid="4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71734EBD-7DC6-47EF-AFB4-B6B3145A78A6}"/>
              </a:ext>
            </a:extLst>
          </p:cNvPr>
          <p:cNvSpPr/>
          <p:nvPr/>
        </p:nvSpPr>
        <p:spPr>
          <a:xfrm>
            <a:off x="142845" y="322722"/>
            <a:ext cx="895128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2800" b="1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Freed from TV, forced to find their own activities, they might </a:t>
            </a:r>
            <a:r>
              <a:rPr lang="en-US" altLang="zh-CN" sz="2800" b="1" u="sng" kern="10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take a ride together to watch the sunset</a:t>
            </a:r>
            <a:r>
              <a:rPr lang="en-US" altLang="zh-CN" sz="2800" b="1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Or they might </a:t>
            </a:r>
            <a:r>
              <a:rPr lang="en-US" altLang="zh-CN" sz="2800" b="1" u="sng" kern="10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take a walk together </a:t>
            </a:r>
            <a:r>
              <a:rPr lang="en-US" altLang="zh-CN" sz="2800" b="1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(remember feet?) </a:t>
            </a:r>
            <a:r>
              <a:rPr lang="en-US" altLang="zh-CN" sz="2800" b="1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altLang="zh-CN" sz="2800" b="1" u="sng" kern="10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see the neighborhood wiht fresh , new eyes</a:t>
            </a:r>
            <a:r>
              <a:rPr lang="en-US" altLang="zh-CN" sz="2800" b="1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zh-CN" altLang="zh-CN" sz="2800" b="1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26E758F4-0AFD-4889-89BF-018BE18FFC1C}"/>
              </a:ext>
            </a:extLst>
          </p:cNvPr>
          <p:cNvSpPr txBox="1"/>
          <p:nvPr/>
        </p:nvSpPr>
        <p:spPr>
          <a:xfrm>
            <a:off x="349365" y="4666446"/>
            <a:ext cx="8794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15698695-FF59-4DEC-9A80-CBE0B3D9AEFF}"/>
              </a:ext>
            </a:extLst>
          </p:cNvPr>
          <p:cNvSpPr txBox="1"/>
          <p:nvPr/>
        </p:nvSpPr>
        <p:spPr>
          <a:xfrm>
            <a:off x="71406" y="2610997"/>
            <a:ext cx="8929718" cy="224676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rgbClr val="FF0000"/>
                </a:solidFill>
              </a:rPr>
              <a:t>A rhetorical question </a:t>
            </a:r>
            <a:r>
              <a:rPr lang="en-US" sz="2400" b="1" smtClean="0">
                <a:solidFill>
                  <a:srgbClr val="FF0000"/>
                </a:solidFill>
              </a:rPr>
              <a:t>(</a:t>
            </a:r>
            <a:r>
              <a:rPr lang="zh-CN" altLang="en-US" sz="2400" b="1" smtClean="0">
                <a:solidFill>
                  <a:srgbClr val="FF0000"/>
                </a:solidFill>
              </a:rPr>
              <a:t>反问）</a:t>
            </a:r>
            <a:r>
              <a:rPr lang="en-US" sz="2800" b="1" smtClean="0">
                <a:solidFill>
                  <a:srgbClr val="FF0000"/>
                </a:solidFill>
              </a:rPr>
              <a:t>: </a:t>
            </a:r>
            <a:r>
              <a:rPr lang="en-US" sz="2800" b="1" smtClean="0">
                <a:solidFill>
                  <a:schemeClr val="tx1"/>
                </a:solidFill>
              </a:rPr>
              <a:t>it </a:t>
            </a:r>
            <a:r>
              <a:rPr lang="en-US" sz="2800" smtClean="0">
                <a:solidFill>
                  <a:schemeClr val="tx1"/>
                </a:solidFill>
              </a:rPr>
              <a:t>implies that Americans are now </a:t>
            </a:r>
            <a:r>
              <a:rPr lang="en-US" sz="2800" b="1" smtClean="0">
                <a:solidFill>
                  <a:srgbClr val="FF0000"/>
                </a:solidFill>
              </a:rPr>
              <a:t>so </a:t>
            </a:r>
            <a:r>
              <a:rPr lang="en-US" sz="2800" smtClean="0">
                <a:solidFill>
                  <a:schemeClr val="tx1"/>
                </a:solidFill>
              </a:rPr>
              <a:t>used to traveling by car or other vehicles </a:t>
            </a:r>
            <a:r>
              <a:rPr lang="en-US" sz="2800" b="1" smtClean="0">
                <a:solidFill>
                  <a:srgbClr val="FF0000"/>
                </a:solidFill>
              </a:rPr>
              <a:t>that</a:t>
            </a:r>
            <a:r>
              <a:rPr lang="en-US" sz="2800" smtClean="0">
                <a:solidFill>
                  <a:schemeClr val="tx1"/>
                </a:solidFill>
              </a:rPr>
              <a:t> many people almost forget that they can walk to some place. </a:t>
            </a:r>
          </a:p>
          <a:p>
            <a:endParaRPr lang="en-US" sz="2800" smtClean="0">
              <a:solidFill>
                <a:schemeClr val="tx1"/>
              </a:solidFill>
            </a:endParaRPr>
          </a:p>
          <a:p>
            <a:r>
              <a:rPr lang="en-US" sz="2800" smtClean="0">
                <a:solidFill>
                  <a:schemeClr val="tx1"/>
                </a:solidFill>
              </a:rPr>
              <a:t>America is sometimes nicknamed as </a:t>
            </a:r>
            <a:r>
              <a:rPr lang="en-US" sz="2800" b="1" smtClean="0">
                <a:solidFill>
                  <a:srgbClr val="FF0000"/>
                </a:solidFill>
              </a:rPr>
              <a:t>“a country on wheels”.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357686" y="928676"/>
            <a:ext cx="2928958" cy="1000132"/>
          </a:xfrm>
          <a:prstGeom prst="ellipse">
            <a:avLst/>
          </a:prstGeom>
          <a:noFill/>
          <a:ln w="635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1511985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build="allAtOnce"/>
      <p:bldP spid="20" grpId="0" animBg="1"/>
      <p:bldP spid="1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4" name="Rectangle 10"/>
          <p:cNvSpPr>
            <a:spLocks noChangeArrowheads="1"/>
          </p:cNvSpPr>
          <p:nvPr/>
        </p:nvSpPr>
        <p:spPr bwMode="gray">
          <a:xfrm>
            <a:off x="-684584" y="256932"/>
            <a:ext cx="10081120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2">
              <a:spcBef>
                <a:spcPct val="50000"/>
              </a:spcBef>
              <a:buClr>
                <a:srgbClr val="1F3F5F"/>
              </a:buClr>
              <a:buFontTx/>
              <a:buChar char="•"/>
            </a:pPr>
            <a:r>
              <a:rPr lang="en-US" altLang="zh-CN" sz="2800" b="1" i="1" smtClean="0">
                <a:solidFill>
                  <a:prstClr val="black"/>
                </a:solidFill>
              </a:rPr>
              <a:t>Read </a:t>
            </a:r>
            <a:r>
              <a:rPr lang="en-US" altLang="zh-CN" sz="2800" b="1" i="1" dirty="0">
                <a:solidFill>
                  <a:prstClr val="black"/>
                </a:solidFill>
              </a:rPr>
              <a:t>the text and summarize the benefits </a:t>
            </a:r>
            <a:r>
              <a:rPr lang="en-US" altLang="zh-CN" sz="2800" b="1" i="1" dirty="0" smtClean="0">
                <a:solidFill>
                  <a:prstClr val="black"/>
                </a:solidFill>
              </a:rPr>
              <a:t>of turning </a:t>
            </a:r>
            <a:r>
              <a:rPr lang="en-US" altLang="zh-CN" sz="2800" b="1" i="1" dirty="0">
                <a:solidFill>
                  <a:prstClr val="black"/>
                </a:solidFill>
              </a:rPr>
              <a:t>off TV for an </a:t>
            </a:r>
            <a:r>
              <a:rPr lang="en-US" altLang="zh-CN" sz="2800" b="1" i="1" dirty="0" smtClean="0">
                <a:solidFill>
                  <a:prstClr val="black"/>
                </a:solidFill>
              </a:rPr>
              <a:t>hour</a:t>
            </a:r>
            <a:r>
              <a:rPr lang="en-US" altLang="zh-CN" sz="2800" b="1" i="1" dirty="0">
                <a:solidFill>
                  <a:prstClr val="black"/>
                </a:solidFill>
              </a:rPr>
              <a:t>.</a:t>
            </a:r>
            <a:endParaRPr lang="zh-CN" altLang="zh-CN" sz="2800" dirty="0">
              <a:solidFill>
                <a:prstClr val="black"/>
              </a:solidFill>
            </a:endParaRPr>
          </a:p>
          <a:p>
            <a:pPr lvl="2">
              <a:spcBef>
                <a:spcPct val="50000"/>
              </a:spcBef>
              <a:buClr>
                <a:srgbClr val="1F3F5F"/>
              </a:buClr>
              <a:buFontTx/>
              <a:buChar char="•"/>
            </a:pPr>
            <a:endParaRPr lang="en-US" altLang="zh-CN" sz="2800" b="1" dirty="0">
              <a:solidFill>
                <a:prstClr val="black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74068" y="1837061"/>
            <a:ext cx="1896277" cy="4085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solidFill>
                  <a:srgbClr val="FF0000"/>
                </a:solidFill>
              </a:rPr>
              <a:t>People  could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cxnSp>
        <p:nvCxnSpPr>
          <p:cNvPr id="24" name="直接箭头连接符 23"/>
          <p:cNvCxnSpPr/>
          <p:nvPr/>
        </p:nvCxnSpPr>
        <p:spPr>
          <a:xfrm>
            <a:off x="1308328" y="2247714"/>
            <a:ext cx="0" cy="6592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 Box 204"/>
          <p:cNvSpPr txBox="1">
            <a:spLocks noChangeArrowheads="1"/>
          </p:cNvSpPr>
          <p:nvPr/>
        </p:nvSpPr>
        <p:spPr bwMode="auto">
          <a:xfrm>
            <a:off x="-100583" y="3247188"/>
            <a:ext cx="3770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dirty="0">
                <a:solidFill>
                  <a:prstClr val="black"/>
                </a:solidFill>
              </a:rPr>
              <a:t>1.</a:t>
            </a:r>
          </a:p>
        </p:txBody>
      </p:sp>
      <p:sp>
        <p:nvSpPr>
          <p:cNvPr id="30" name="Text Box 207"/>
          <p:cNvSpPr txBox="1">
            <a:spLocks noChangeArrowheads="1"/>
          </p:cNvSpPr>
          <p:nvPr/>
        </p:nvSpPr>
        <p:spPr bwMode="auto">
          <a:xfrm>
            <a:off x="-100583" y="3604375"/>
            <a:ext cx="3770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prstClr val="black"/>
                </a:solidFill>
              </a:rPr>
              <a:t>2.</a:t>
            </a:r>
          </a:p>
        </p:txBody>
      </p:sp>
      <p:sp>
        <p:nvSpPr>
          <p:cNvPr id="31" name="Text Box 208"/>
          <p:cNvSpPr txBox="1">
            <a:spLocks noChangeArrowheads="1"/>
          </p:cNvSpPr>
          <p:nvPr/>
        </p:nvSpPr>
        <p:spPr bwMode="auto">
          <a:xfrm>
            <a:off x="-108520" y="3957991"/>
            <a:ext cx="3770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prstClr val="black"/>
                </a:solidFill>
              </a:rPr>
              <a:t>3.</a:t>
            </a:r>
          </a:p>
        </p:txBody>
      </p:sp>
      <p:sp>
        <p:nvSpPr>
          <p:cNvPr id="32" name="Text Box 209"/>
          <p:cNvSpPr txBox="1">
            <a:spLocks noChangeArrowheads="1"/>
          </p:cNvSpPr>
          <p:nvPr/>
        </p:nvSpPr>
        <p:spPr bwMode="auto">
          <a:xfrm>
            <a:off x="-100583" y="4294938"/>
            <a:ext cx="3770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prstClr val="black"/>
                </a:solidFill>
              </a:rPr>
              <a:t>4.</a:t>
            </a:r>
          </a:p>
        </p:txBody>
      </p:sp>
      <p:sp>
        <p:nvSpPr>
          <p:cNvPr id="33" name="矩形 32"/>
          <p:cNvSpPr/>
          <p:nvPr/>
        </p:nvSpPr>
        <p:spPr>
          <a:xfrm>
            <a:off x="395536" y="3057804"/>
            <a:ext cx="4251800" cy="26789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prstClr val="black"/>
                </a:solidFill>
                <a:latin typeface="Arial" charset="0"/>
                <a:cs typeface="Arial" charset="0"/>
              </a:rPr>
              <a:t>communicate with each other better</a:t>
            </a:r>
          </a:p>
        </p:txBody>
      </p:sp>
      <p:sp>
        <p:nvSpPr>
          <p:cNvPr id="34" name="矩形 33"/>
          <p:cNvSpPr/>
          <p:nvPr/>
        </p:nvSpPr>
        <p:spPr>
          <a:xfrm>
            <a:off x="395536" y="3489852"/>
            <a:ext cx="3819500" cy="26789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prstClr val="black"/>
                </a:solidFill>
                <a:latin typeface="Arial" charset="0"/>
              </a:rPr>
              <a:t>find more </a:t>
            </a:r>
            <a:r>
              <a:rPr lang="en-US" altLang="zh-CN" sz="2000">
                <a:solidFill>
                  <a:prstClr val="black"/>
                </a:solidFill>
                <a:latin typeface="Arial" charset="0"/>
              </a:rPr>
              <a:t>active </a:t>
            </a:r>
            <a:r>
              <a:rPr lang="en-US" altLang="zh-CN" sz="2000" smtClean="0">
                <a:solidFill>
                  <a:prstClr val="black"/>
                </a:solidFill>
                <a:latin typeface="Arial" charset="0"/>
              </a:rPr>
              <a:t>pastimes</a:t>
            </a:r>
            <a:endParaRPr lang="en-US" altLang="zh-CN" sz="2000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26915" y="3924037"/>
            <a:ext cx="2573450" cy="26789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smtClean="0">
                <a:solidFill>
                  <a:prstClr val="black"/>
                </a:solidFill>
                <a:latin typeface="Arial" charset="0"/>
              </a:rPr>
              <a:t>rediscover </a:t>
            </a:r>
            <a:r>
              <a:rPr lang="en-US" altLang="zh-CN" sz="2000" dirty="0" smtClean="0">
                <a:solidFill>
                  <a:prstClr val="black"/>
                </a:solidFill>
                <a:latin typeface="Arial" charset="0"/>
              </a:rPr>
              <a:t>reading </a:t>
            </a:r>
            <a:endParaRPr lang="en-US" altLang="zh-CN" sz="2000" dirty="0">
              <a:solidFill>
                <a:prstClr val="black"/>
              </a:solidFill>
              <a:latin typeface="Arial" charset="0"/>
            </a:endParaRPr>
          </a:p>
        </p:txBody>
      </p:sp>
      <p:grpSp>
        <p:nvGrpSpPr>
          <p:cNvPr id="3" name="组合 41"/>
          <p:cNvGrpSpPr/>
          <p:nvPr/>
        </p:nvGrpSpPr>
        <p:grpSpPr>
          <a:xfrm>
            <a:off x="4355976" y="3003798"/>
            <a:ext cx="1944216" cy="1296144"/>
            <a:chOff x="5220072" y="1203598"/>
            <a:chExt cx="1944216" cy="1296144"/>
          </a:xfrm>
        </p:grpSpPr>
        <p:sp>
          <p:nvSpPr>
            <p:cNvPr id="28" name="左大括号 27"/>
            <p:cNvSpPr/>
            <p:nvPr/>
          </p:nvSpPr>
          <p:spPr>
            <a:xfrm>
              <a:off x="5220072" y="1347614"/>
              <a:ext cx="432048" cy="1152128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圆角矩形 36"/>
            <p:cNvSpPr/>
            <p:nvPr/>
          </p:nvSpPr>
          <p:spPr>
            <a:xfrm>
              <a:off x="5652120" y="1203598"/>
              <a:ext cx="1512168" cy="360040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___________</a:t>
              </a:r>
              <a:endParaRPr lang="zh-CN" altLang="en-US" dirty="0"/>
            </a:p>
          </p:txBody>
        </p:sp>
        <p:sp>
          <p:nvSpPr>
            <p:cNvPr id="38" name="圆角矩形 37"/>
            <p:cNvSpPr/>
            <p:nvPr/>
          </p:nvSpPr>
          <p:spPr>
            <a:xfrm>
              <a:off x="5652120" y="2085696"/>
              <a:ext cx="1512168" cy="360040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___________</a:t>
              </a:r>
              <a:endParaRPr lang="zh-CN" altLang="en-US" dirty="0"/>
            </a:p>
          </p:txBody>
        </p:sp>
        <p:sp>
          <p:nvSpPr>
            <p:cNvPr id="39" name="圆角矩形 38"/>
            <p:cNvSpPr/>
            <p:nvPr/>
          </p:nvSpPr>
          <p:spPr>
            <a:xfrm>
              <a:off x="5652120" y="1635646"/>
              <a:ext cx="1512168" cy="360040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___________</a:t>
              </a:r>
              <a:endParaRPr lang="zh-CN" altLang="en-US" dirty="0"/>
            </a:p>
          </p:txBody>
        </p:sp>
      </p:grpSp>
      <p:sp>
        <p:nvSpPr>
          <p:cNvPr id="41" name="矩形 40"/>
          <p:cNvSpPr/>
          <p:nvPr/>
        </p:nvSpPr>
        <p:spPr>
          <a:xfrm>
            <a:off x="4932040" y="2949792"/>
            <a:ext cx="4032448" cy="268963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Take a ride together to watch…</a:t>
            </a:r>
            <a:endParaRPr lang="zh-CN" altLang="en-US" sz="2400" dirty="0"/>
          </a:p>
        </p:txBody>
      </p:sp>
      <p:sp>
        <p:nvSpPr>
          <p:cNvPr id="42" name="矩形 41"/>
          <p:cNvSpPr/>
          <p:nvPr/>
        </p:nvSpPr>
        <p:spPr>
          <a:xfrm>
            <a:off x="4995192" y="3417844"/>
            <a:ext cx="3105200" cy="268963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Take a walk together</a:t>
            </a:r>
            <a:endParaRPr lang="zh-CN" altLang="en-US" sz="2400" dirty="0"/>
          </a:p>
        </p:txBody>
      </p:sp>
      <p:sp>
        <p:nvSpPr>
          <p:cNvPr id="43" name="矩形 42"/>
          <p:cNvSpPr/>
          <p:nvPr/>
        </p:nvSpPr>
        <p:spPr>
          <a:xfrm>
            <a:off x="5004048" y="3884660"/>
            <a:ext cx="4104456" cy="268963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See the neighborhood with ….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1127923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71734EBD-7DC6-47EF-AFB4-B6B3145A78A6}"/>
              </a:ext>
            </a:extLst>
          </p:cNvPr>
          <p:cNvSpPr/>
          <p:nvPr/>
        </p:nvSpPr>
        <p:spPr>
          <a:xfrm>
            <a:off x="407060" y="322722"/>
            <a:ext cx="89512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2800" b="1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could be a product of the quiet hour?  </a:t>
            </a:r>
            <a:endParaRPr lang="zh-CN" altLang="zh-CN" sz="2800" b="1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26E758F4-0AFD-4889-89BF-018BE18FFC1C}"/>
              </a:ext>
            </a:extLst>
          </p:cNvPr>
          <p:cNvSpPr txBox="1"/>
          <p:nvPr/>
        </p:nvSpPr>
        <p:spPr>
          <a:xfrm>
            <a:off x="349365" y="4666446"/>
            <a:ext cx="87946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15698695-FF59-4DEC-9A80-CBE0B3D9AEFF}"/>
              </a:ext>
            </a:extLst>
          </p:cNvPr>
          <p:cNvSpPr txBox="1"/>
          <p:nvPr/>
        </p:nvSpPr>
        <p:spPr>
          <a:xfrm>
            <a:off x="214282" y="1643056"/>
            <a:ext cx="7500990" cy="138499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rgbClr val="FF0000"/>
                </a:solidFill>
              </a:rPr>
              <a:t>A more literate new generation could be ...</a:t>
            </a:r>
          </a:p>
          <a:p>
            <a:endParaRPr lang="en-US" sz="2800" smtClean="0">
              <a:solidFill>
                <a:schemeClr val="tx1"/>
              </a:solidFill>
            </a:endParaRPr>
          </a:p>
          <a:p>
            <a:r>
              <a:rPr lang="en-US" sz="2800" b="1" smtClean="0">
                <a:solidFill>
                  <a:schemeClr val="tx1"/>
                </a:solidFill>
              </a:rPr>
              <a:t>literate= well educated 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11985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build="allAtOnce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4" name="Rectangle 10"/>
          <p:cNvSpPr>
            <a:spLocks noChangeArrowheads="1"/>
          </p:cNvSpPr>
          <p:nvPr/>
        </p:nvSpPr>
        <p:spPr bwMode="gray">
          <a:xfrm>
            <a:off x="-684584" y="256932"/>
            <a:ext cx="10081120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2">
              <a:spcBef>
                <a:spcPct val="50000"/>
              </a:spcBef>
              <a:buClr>
                <a:srgbClr val="1F3F5F"/>
              </a:buClr>
              <a:buFontTx/>
              <a:buChar char="•"/>
            </a:pPr>
            <a:r>
              <a:rPr lang="en-US" altLang="zh-CN" sz="2800" b="1" i="1" smtClean="0">
                <a:solidFill>
                  <a:prstClr val="black"/>
                </a:solidFill>
              </a:rPr>
              <a:t>Read </a:t>
            </a:r>
            <a:r>
              <a:rPr lang="en-US" altLang="zh-CN" sz="2800" b="1" i="1" dirty="0">
                <a:solidFill>
                  <a:prstClr val="black"/>
                </a:solidFill>
              </a:rPr>
              <a:t>the text and summarize the benefits </a:t>
            </a:r>
            <a:r>
              <a:rPr lang="en-US" altLang="zh-CN" sz="2800" b="1" i="1" dirty="0" smtClean="0">
                <a:solidFill>
                  <a:prstClr val="black"/>
                </a:solidFill>
              </a:rPr>
              <a:t>of turning </a:t>
            </a:r>
            <a:r>
              <a:rPr lang="en-US" altLang="zh-CN" sz="2800" b="1" i="1" dirty="0">
                <a:solidFill>
                  <a:prstClr val="black"/>
                </a:solidFill>
              </a:rPr>
              <a:t>off TV for an </a:t>
            </a:r>
            <a:r>
              <a:rPr lang="en-US" altLang="zh-CN" sz="2800" b="1" i="1" dirty="0" smtClean="0">
                <a:solidFill>
                  <a:prstClr val="black"/>
                </a:solidFill>
              </a:rPr>
              <a:t>hour</a:t>
            </a:r>
            <a:r>
              <a:rPr lang="en-US" altLang="zh-CN" sz="2800" b="1" i="1" dirty="0">
                <a:solidFill>
                  <a:prstClr val="black"/>
                </a:solidFill>
              </a:rPr>
              <a:t>.</a:t>
            </a:r>
            <a:endParaRPr lang="zh-CN" altLang="zh-CN" sz="2800" dirty="0">
              <a:solidFill>
                <a:prstClr val="black"/>
              </a:solidFill>
            </a:endParaRPr>
          </a:p>
          <a:p>
            <a:pPr lvl="2">
              <a:spcBef>
                <a:spcPct val="50000"/>
              </a:spcBef>
              <a:buClr>
                <a:srgbClr val="1F3F5F"/>
              </a:buClr>
              <a:buFontTx/>
              <a:buChar char="•"/>
            </a:pPr>
            <a:endParaRPr lang="en-US" altLang="zh-CN" sz="2800" b="1" dirty="0">
              <a:solidFill>
                <a:prstClr val="black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74068" y="1837061"/>
            <a:ext cx="1896277" cy="4085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solidFill>
                  <a:srgbClr val="FF0000"/>
                </a:solidFill>
              </a:rPr>
              <a:t>People  could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cxnSp>
        <p:nvCxnSpPr>
          <p:cNvPr id="24" name="直接箭头连接符 23"/>
          <p:cNvCxnSpPr/>
          <p:nvPr/>
        </p:nvCxnSpPr>
        <p:spPr>
          <a:xfrm>
            <a:off x="1308328" y="2247714"/>
            <a:ext cx="0" cy="65923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Text Box 204"/>
          <p:cNvSpPr txBox="1">
            <a:spLocks noChangeArrowheads="1"/>
          </p:cNvSpPr>
          <p:nvPr/>
        </p:nvSpPr>
        <p:spPr bwMode="auto">
          <a:xfrm>
            <a:off x="-100583" y="3247188"/>
            <a:ext cx="3770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 dirty="0">
                <a:solidFill>
                  <a:prstClr val="black"/>
                </a:solidFill>
              </a:rPr>
              <a:t>1.</a:t>
            </a:r>
          </a:p>
        </p:txBody>
      </p:sp>
      <p:sp>
        <p:nvSpPr>
          <p:cNvPr id="30" name="Text Box 207"/>
          <p:cNvSpPr txBox="1">
            <a:spLocks noChangeArrowheads="1"/>
          </p:cNvSpPr>
          <p:nvPr/>
        </p:nvSpPr>
        <p:spPr bwMode="auto">
          <a:xfrm>
            <a:off x="-100583" y="3604375"/>
            <a:ext cx="3770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prstClr val="black"/>
                </a:solidFill>
              </a:rPr>
              <a:t>2.</a:t>
            </a:r>
          </a:p>
        </p:txBody>
      </p:sp>
      <p:sp>
        <p:nvSpPr>
          <p:cNvPr id="31" name="Text Box 208"/>
          <p:cNvSpPr txBox="1">
            <a:spLocks noChangeArrowheads="1"/>
          </p:cNvSpPr>
          <p:nvPr/>
        </p:nvSpPr>
        <p:spPr bwMode="auto">
          <a:xfrm>
            <a:off x="-108520" y="3957991"/>
            <a:ext cx="3770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prstClr val="black"/>
                </a:solidFill>
              </a:rPr>
              <a:t>3.</a:t>
            </a:r>
          </a:p>
        </p:txBody>
      </p:sp>
      <p:sp>
        <p:nvSpPr>
          <p:cNvPr id="32" name="Text Box 209"/>
          <p:cNvSpPr txBox="1">
            <a:spLocks noChangeArrowheads="1"/>
          </p:cNvSpPr>
          <p:nvPr/>
        </p:nvSpPr>
        <p:spPr bwMode="auto">
          <a:xfrm>
            <a:off x="-100583" y="4294938"/>
            <a:ext cx="37702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prstClr val="black"/>
                </a:solidFill>
              </a:rPr>
              <a:t>4.</a:t>
            </a:r>
          </a:p>
        </p:txBody>
      </p:sp>
      <p:sp>
        <p:nvSpPr>
          <p:cNvPr id="33" name="矩形 32"/>
          <p:cNvSpPr/>
          <p:nvPr/>
        </p:nvSpPr>
        <p:spPr>
          <a:xfrm>
            <a:off x="395536" y="3057804"/>
            <a:ext cx="4251800" cy="26789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prstClr val="black"/>
                </a:solidFill>
                <a:latin typeface="Arial" charset="0"/>
                <a:cs typeface="Arial" charset="0"/>
              </a:rPr>
              <a:t>communicate with each other better</a:t>
            </a:r>
          </a:p>
        </p:txBody>
      </p:sp>
      <p:sp>
        <p:nvSpPr>
          <p:cNvPr id="34" name="矩形 33"/>
          <p:cNvSpPr/>
          <p:nvPr/>
        </p:nvSpPr>
        <p:spPr>
          <a:xfrm>
            <a:off x="395536" y="3489852"/>
            <a:ext cx="3819500" cy="26789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prstClr val="black"/>
                </a:solidFill>
                <a:latin typeface="Arial" charset="0"/>
              </a:rPr>
              <a:t>find more </a:t>
            </a:r>
            <a:r>
              <a:rPr lang="en-US" altLang="zh-CN" sz="2000">
                <a:solidFill>
                  <a:prstClr val="black"/>
                </a:solidFill>
                <a:latin typeface="Arial" charset="0"/>
              </a:rPr>
              <a:t>active </a:t>
            </a:r>
            <a:r>
              <a:rPr lang="en-US" altLang="zh-CN" sz="2000" smtClean="0">
                <a:solidFill>
                  <a:prstClr val="black"/>
                </a:solidFill>
                <a:latin typeface="Arial" charset="0"/>
              </a:rPr>
              <a:t>pastimes</a:t>
            </a:r>
            <a:endParaRPr lang="en-US" altLang="zh-CN" sz="2000" dirty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26915" y="3924037"/>
            <a:ext cx="2573450" cy="26789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smtClean="0">
                <a:solidFill>
                  <a:prstClr val="black"/>
                </a:solidFill>
                <a:latin typeface="Arial" charset="0"/>
              </a:rPr>
              <a:t>rediscover </a:t>
            </a:r>
            <a:r>
              <a:rPr lang="en-US" altLang="zh-CN" sz="2000" dirty="0" smtClean="0">
                <a:solidFill>
                  <a:prstClr val="black"/>
                </a:solidFill>
                <a:latin typeface="Arial" charset="0"/>
              </a:rPr>
              <a:t>reading </a:t>
            </a:r>
            <a:endParaRPr lang="en-US" altLang="zh-CN" sz="2000" dirty="0">
              <a:solidFill>
                <a:prstClr val="black"/>
              </a:solidFill>
              <a:latin typeface="Arial" charset="0"/>
            </a:endParaRPr>
          </a:p>
        </p:txBody>
      </p:sp>
      <p:grpSp>
        <p:nvGrpSpPr>
          <p:cNvPr id="3" name="组合 41"/>
          <p:cNvGrpSpPr/>
          <p:nvPr/>
        </p:nvGrpSpPr>
        <p:grpSpPr>
          <a:xfrm>
            <a:off x="4355976" y="3003798"/>
            <a:ext cx="1944216" cy="1296144"/>
            <a:chOff x="5220072" y="1203598"/>
            <a:chExt cx="1944216" cy="1296144"/>
          </a:xfrm>
        </p:grpSpPr>
        <p:sp>
          <p:nvSpPr>
            <p:cNvPr id="28" name="左大括号 27"/>
            <p:cNvSpPr/>
            <p:nvPr/>
          </p:nvSpPr>
          <p:spPr>
            <a:xfrm>
              <a:off x="5220072" y="1347614"/>
              <a:ext cx="432048" cy="1152128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圆角矩形 36"/>
            <p:cNvSpPr/>
            <p:nvPr/>
          </p:nvSpPr>
          <p:spPr>
            <a:xfrm>
              <a:off x="5652120" y="1203598"/>
              <a:ext cx="1512168" cy="360040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___________</a:t>
              </a:r>
              <a:endParaRPr lang="zh-CN" altLang="en-US" dirty="0"/>
            </a:p>
          </p:txBody>
        </p:sp>
        <p:sp>
          <p:nvSpPr>
            <p:cNvPr id="38" name="圆角矩形 37"/>
            <p:cNvSpPr/>
            <p:nvPr/>
          </p:nvSpPr>
          <p:spPr>
            <a:xfrm>
              <a:off x="5652120" y="2085696"/>
              <a:ext cx="1512168" cy="360040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___________</a:t>
              </a:r>
              <a:endParaRPr lang="zh-CN" altLang="en-US" dirty="0"/>
            </a:p>
          </p:txBody>
        </p:sp>
        <p:sp>
          <p:nvSpPr>
            <p:cNvPr id="39" name="圆角矩形 38"/>
            <p:cNvSpPr/>
            <p:nvPr/>
          </p:nvSpPr>
          <p:spPr>
            <a:xfrm>
              <a:off x="5652120" y="1635646"/>
              <a:ext cx="1512168" cy="360040"/>
            </a:xfrm>
            <a:prstGeom prst="round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___________</a:t>
              </a:r>
              <a:endParaRPr lang="zh-CN" altLang="en-US" dirty="0"/>
            </a:p>
          </p:txBody>
        </p:sp>
      </p:grpSp>
      <p:sp>
        <p:nvSpPr>
          <p:cNvPr id="41" name="矩形 40"/>
          <p:cNvSpPr/>
          <p:nvPr/>
        </p:nvSpPr>
        <p:spPr>
          <a:xfrm>
            <a:off x="4932040" y="2949792"/>
            <a:ext cx="4032448" cy="268963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Take a ride together to watch…</a:t>
            </a:r>
            <a:endParaRPr lang="zh-CN" altLang="en-US" sz="2400" dirty="0"/>
          </a:p>
        </p:txBody>
      </p:sp>
      <p:sp>
        <p:nvSpPr>
          <p:cNvPr id="42" name="矩形 41"/>
          <p:cNvSpPr/>
          <p:nvPr/>
        </p:nvSpPr>
        <p:spPr>
          <a:xfrm>
            <a:off x="4995192" y="3417844"/>
            <a:ext cx="3105200" cy="268963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Take a walk together</a:t>
            </a:r>
            <a:endParaRPr lang="zh-CN" altLang="en-US" sz="2400" dirty="0"/>
          </a:p>
        </p:txBody>
      </p:sp>
      <p:sp>
        <p:nvSpPr>
          <p:cNvPr id="43" name="矩形 42"/>
          <p:cNvSpPr/>
          <p:nvPr/>
        </p:nvSpPr>
        <p:spPr>
          <a:xfrm>
            <a:off x="5004048" y="3884660"/>
            <a:ext cx="4104456" cy="268963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/>
              <a:t>See the neighborhood with ….</a:t>
            </a:r>
            <a:endParaRPr lang="zh-CN" altLang="en-US" sz="2400" dirty="0"/>
          </a:p>
        </p:txBody>
      </p:sp>
      <p:sp>
        <p:nvSpPr>
          <p:cNvPr id="27" name="矩形 26"/>
          <p:cNvSpPr/>
          <p:nvPr/>
        </p:nvSpPr>
        <p:spPr>
          <a:xfrm>
            <a:off x="395536" y="4353948"/>
            <a:ext cx="2594335" cy="26789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prstClr val="black"/>
                </a:solidFill>
                <a:latin typeface="Arial" charset="0"/>
              </a:rPr>
              <a:t>read stories aloud</a:t>
            </a:r>
          </a:p>
        </p:txBody>
      </p:sp>
      <p:sp>
        <p:nvSpPr>
          <p:cNvPr id="21" name="文本框 19">
            <a:extLst>
              <a:ext uri="{FF2B5EF4-FFF2-40B4-BE49-F238E27FC236}">
                <a16:creationId xmlns="" xmlns:a16="http://schemas.microsoft.com/office/drawing/2014/main" id="{15698695-FF59-4DEC-9A80-CBE0B3D9AEFF}"/>
              </a:ext>
            </a:extLst>
          </p:cNvPr>
          <p:cNvSpPr txBox="1"/>
          <p:nvPr/>
        </p:nvSpPr>
        <p:spPr>
          <a:xfrm>
            <a:off x="2643174" y="1142990"/>
            <a:ext cx="6500858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b="1" smtClean="0">
                <a:solidFill>
                  <a:schemeClr val="tx1"/>
                </a:solidFill>
              </a:rPr>
              <a:t>Few pastimes bring a family closer together </a:t>
            </a:r>
            <a:r>
              <a:rPr lang="en-US" sz="2400" b="1" smtClean="0">
                <a:solidFill>
                  <a:srgbClr val="FF0000"/>
                </a:solidFill>
              </a:rPr>
              <a:t>than </a:t>
            </a:r>
            <a:r>
              <a:rPr lang="en-US" sz="2400" b="1" smtClean="0">
                <a:solidFill>
                  <a:schemeClr val="tx1"/>
                </a:solidFill>
              </a:rPr>
              <a:t>gathering around and listening to mother or father </a:t>
            </a:r>
            <a:r>
              <a:rPr lang="en-US" sz="2400" b="1" u="sng" smtClean="0">
                <a:solidFill>
                  <a:srgbClr val="FF0000"/>
                </a:solidFill>
              </a:rPr>
              <a:t>read a good story</a:t>
            </a:r>
            <a:r>
              <a:rPr lang="en-US" sz="2400" b="1" smtClean="0">
                <a:solidFill>
                  <a:schemeClr val="tx1"/>
                </a:solidFill>
              </a:rPr>
              <a:t>. </a:t>
            </a:r>
            <a:endParaRPr lang="zh-CN" altLang="en-US" sz="2400" b="1">
              <a:solidFill>
                <a:schemeClr val="tx1"/>
              </a:solidFill>
            </a:endParaRPr>
          </a:p>
        </p:txBody>
      </p:sp>
      <p:cxnSp>
        <p:nvCxnSpPr>
          <p:cNvPr id="22" name="直接箭头连接符 21"/>
          <p:cNvCxnSpPr/>
          <p:nvPr/>
        </p:nvCxnSpPr>
        <p:spPr>
          <a:xfrm rot="5400000" flipH="1" flipV="1">
            <a:off x="2276467" y="3152771"/>
            <a:ext cx="2090736" cy="785818"/>
          </a:xfrm>
          <a:prstGeom prst="straightConnector1">
            <a:avLst/>
          </a:prstGeom>
          <a:ln w="60325" cmpd="sng">
            <a:solidFill>
              <a:srgbClr val="FF0000"/>
            </a:solidFill>
            <a:prstDash val="solid"/>
            <a:tailEnd type="arrow" w="med" len="med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27923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0" name="Rectangle 6"/>
          <p:cNvSpPr>
            <a:spLocks noChangeArrowheads="1"/>
          </p:cNvSpPr>
          <p:nvPr/>
        </p:nvSpPr>
        <p:spPr bwMode="gray">
          <a:xfrm>
            <a:off x="-41315" y="745418"/>
            <a:ext cx="9581867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altLang="zh-CN" sz="3200" b="1" smtClean="0">
                <a:solidFill>
                  <a:prstClr val="black"/>
                </a:solidFill>
              </a:rPr>
              <a:t>1. How long has the TV controlled the Americans’ life?</a:t>
            </a:r>
          </a:p>
          <a:p>
            <a:pPr lvl="0"/>
            <a:r>
              <a:rPr lang="en-US" altLang="zh-CN" sz="3200" b="1" smtClean="0">
                <a:solidFill>
                  <a:prstClr val="black"/>
                </a:solidFill>
              </a:rPr>
              <a:t> </a:t>
            </a:r>
          </a:p>
          <a:p>
            <a:pPr lvl="0"/>
            <a:r>
              <a:rPr lang="en-US" altLang="zh-CN" sz="3200" b="1" smtClean="0">
                <a:solidFill>
                  <a:prstClr val="black"/>
                </a:solidFill>
              </a:rPr>
              <a:t>2. Why does the author think that it might be </a:t>
            </a:r>
            <a:r>
              <a:rPr lang="en-US" altLang="zh-CN" sz="3200" b="1" smtClean="0">
                <a:solidFill>
                  <a:srgbClr val="FF0000"/>
                </a:solidFill>
              </a:rPr>
              <a:t>radical </a:t>
            </a:r>
            <a:r>
              <a:rPr lang="zh-CN" altLang="en-US" sz="2400" b="1" smtClean="0">
                <a:solidFill>
                  <a:srgbClr val="FF0000"/>
                </a:solidFill>
              </a:rPr>
              <a:t>（</a:t>
            </a:r>
            <a:r>
              <a:rPr lang="zh-CN" altLang="en-US" sz="2400" b="1" smtClean="0">
                <a:solidFill>
                  <a:srgbClr val="FF0000"/>
                </a:solidFill>
              </a:rPr>
              <a:t>激进的）</a:t>
            </a:r>
            <a:r>
              <a:rPr lang="en-US" altLang="zh-CN" sz="2400" b="1" smtClean="0">
                <a:solidFill>
                  <a:prstClr val="black"/>
                </a:solidFill>
              </a:rPr>
              <a:t> </a:t>
            </a:r>
            <a:r>
              <a:rPr lang="en-US" altLang="zh-CN" sz="3200" b="1" smtClean="0">
                <a:solidFill>
                  <a:prstClr val="black"/>
                </a:solidFill>
              </a:rPr>
              <a:t>to Americans </a:t>
            </a:r>
            <a:r>
              <a:rPr lang="en-US" altLang="zh-CN" sz="3200" b="1" u="sng" smtClean="0">
                <a:solidFill>
                  <a:prstClr val="black"/>
                </a:solidFill>
              </a:rPr>
              <a:t>at </a:t>
            </a:r>
            <a:r>
              <a:rPr lang="en-US" altLang="zh-CN" sz="3200" b="1" u="sng" smtClean="0">
                <a:solidFill>
                  <a:prstClr val="black"/>
                </a:solidFill>
              </a:rPr>
              <a:t>first </a:t>
            </a:r>
            <a:r>
              <a:rPr lang="en-US" altLang="zh-CN" sz="3200" b="1" u="sng" smtClean="0">
                <a:solidFill>
                  <a:prstClr val="black"/>
                </a:solidFill>
              </a:rPr>
              <a:t>glance</a:t>
            </a:r>
            <a:r>
              <a:rPr lang="en-US" altLang="zh-CN" sz="3200" b="1" smtClean="0">
                <a:solidFill>
                  <a:prstClr val="black"/>
                </a:solidFill>
              </a:rPr>
              <a:t>? </a:t>
            </a:r>
          </a:p>
          <a:p>
            <a:endParaRPr lang="en-US" altLang="zh-CN" sz="3200" b="1" smtClean="0">
              <a:solidFill>
                <a:prstClr val="black"/>
              </a:solidFill>
            </a:endParaRPr>
          </a:p>
          <a:p>
            <a:r>
              <a:rPr lang="en-US" altLang="zh-CN" sz="3200" b="1" smtClean="0">
                <a:solidFill>
                  <a:prstClr val="black"/>
                </a:solidFill>
              </a:rPr>
              <a:t>3. What can we infer about the writer’s attitude?</a:t>
            </a:r>
            <a:r>
              <a:rPr lang="zh-CN" altLang="zh-CN" sz="3200" smtClean="0">
                <a:solidFill>
                  <a:prstClr val="black"/>
                </a:solidFill>
              </a:rPr>
              <a:t/>
            </a:r>
            <a:br>
              <a:rPr lang="zh-CN" altLang="zh-CN" sz="3200" smtClean="0">
                <a:solidFill>
                  <a:prstClr val="black"/>
                </a:solidFill>
              </a:rPr>
            </a:br>
            <a:endParaRPr lang="zh-CN" altLang="en-US" sz="3200" b="1" smtClean="0">
              <a:solidFill>
                <a:prstClr val="black"/>
              </a:solidFill>
            </a:endParaRPr>
          </a:p>
          <a:p>
            <a:pPr lvl="0"/>
            <a:endParaRPr lang="zh-CN" altLang="en-US" sz="3200" b="1" smtClean="0">
              <a:solidFill>
                <a:prstClr val="black"/>
              </a:solidFill>
            </a:endParaRPr>
          </a:p>
          <a:p>
            <a:pPr lvl="0" algn="just"/>
            <a:endParaRPr lang="en-US" altLang="zh-CN" sz="3200" b="1" smtClean="0">
              <a:solidFill>
                <a:prstClr val="black"/>
              </a:solidFill>
            </a:endParaRPr>
          </a:p>
          <a:p>
            <a:pPr lvl="0" algn="just"/>
            <a:endParaRPr lang="zh-CN" altLang="zh-CN" sz="3200" b="1" dirty="0">
              <a:solidFill>
                <a:prstClr val="black"/>
              </a:solidFill>
            </a:endParaRPr>
          </a:p>
          <a:p>
            <a:pPr>
              <a:spcBef>
                <a:spcPct val="50000"/>
              </a:spcBef>
              <a:buClr>
                <a:srgbClr val="1F3F5F"/>
              </a:buClr>
            </a:pPr>
            <a:endParaRPr lang="en-US" altLang="zh-CN" sz="3200" b="1" dirty="0">
              <a:solidFill>
                <a:prstClr val="black"/>
              </a:solidFill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7715272" y="71420"/>
            <a:ext cx="1143008" cy="42862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smtClean="0"/>
              <a:t>Para 6 </a:t>
            </a:r>
            <a:endParaRPr lang="zh-CN" altLang="en-US" sz="2800"/>
          </a:p>
        </p:txBody>
      </p:sp>
    </p:spTree>
    <p:extLst>
      <p:ext uri="{BB962C8B-B14F-4D97-AF65-F5344CB8AC3E}">
        <p14:creationId xmlns:p14="http://schemas.microsoft.com/office/powerpoint/2010/main" xmlns="" val="2286585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40" name="Rectangle 6"/>
          <p:cNvSpPr>
            <a:spLocks noChangeArrowheads="1"/>
          </p:cNvSpPr>
          <p:nvPr/>
        </p:nvSpPr>
        <p:spPr bwMode="gray">
          <a:xfrm>
            <a:off x="142844" y="357172"/>
            <a:ext cx="9581867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en-US" altLang="zh-CN" sz="3200" b="1" smtClean="0">
                <a:solidFill>
                  <a:prstClr val="black"/>
                </a:solidFill>
              </a:rPr>
              <a:t>2.</a:t>
            </a:r>
            <a:r>
              <a:rPr lang="en-US" sz="3200" b="1" smtClean="0"/>
              <a:t> </a:t>
            </a:r>
            <a:r>
              <a:rPr lang="en-US" altLang="zh-CN" sz="3200" b="1" smtClean="0">
                <a:solidFill>
                  <a:prstClr val="black"/>
                </a:solidFill>
              </a:rPr>
              <a:t>Why does the author think that it might be radical </a:t>
            </a:r>
          </a:p>
          <a:p>
            <a:r>
              <a:rPr lang="en-US" altLang="zh-CN" sz="3200" b="1" smtClean="0">
                <a:solidFill>
                  <a:prstClr val="black"/>
                </a:solidFill>
              </a:rPr>
              <a:t>     to Americans </a:t>
            </a:r>
            <a:r>
              <a:rPr lang="en-US" altLang="zh-CN" sz="3200" b="1" smtClean="0">
                <a:solidFill>
                  <a:srgbClr val="FF0000"/>
                </a:solidFill>
              </a:rPr>
              <a:t>at </a:t>
            </a:r>
            <a:r>
              <a:rPr lang="en-US" altLang="zh-CN" sz="3200" b="1" smtClean="0">
                <a:solidFill>
                  <a:srgbClr val="FF0000"/>
                </a:solidFill>
              </a:rPr>
              <a:t>first </a:t>
            </a:r>
            <a:r>
              <a:rPr lang="en-US" altLang="zh-CN" sz="3200" b="1" smtClean="0">
                <a:solidFill>
                  <a:srgbClr val="FF0000"/>
                </a:solidFill>
              </a:rPr>
              <a:t>glance</a:t>
            </a:r>
            <a:r>
              <a:rPr lang="en-US" altLang="zh-CN" sz="3200" b="1" smtClean="0">
                <a:solidFill>
                  <a:prstClr val="black"/>
                </a:solidFill>
              </a:rPr>
              <a:t>? </a:t>
            </a:r>
          </a:p>
          <a:p>
            <a:pPr lvl="0" algn="just"/>
            <a:endParaRPr lang="zh-CN" altLang="en-US" sz="3200" smtClean="0"/>
          </a:p>
          <a:p>
            <a:pPr algn="just">
              <a:spcAft>
                <a:spcPts val="0"/>
              </a:spcAft>
            </a:pPr>
            <a:endParaRPr lang="zh-CN" altLang="zh-CN" sz="3200" b="1" dirty="0">
              <a:solidFill>
                <a:prstClr val="black"/>
              </a:solidFill>
            </a:endParaRPr>
          </a:p>
          <a:p>
            <a:pPr>
              <a:spcBef>
                <a:spcPct val="50000"/>
              </a:spcBef>
              <a:buClr>
                <a:srgbClr val="1F3F5F"/>
              </a:buClr>
            </a:pPr>
            <a:endParaRPr lang="en-US" altLang="zh-CN" sz="3200" b="1" dirty="0">
              <a:solidFill>
                <a:prstClr val="black"/>
              </a:solidFill>
            </a:endParaRPr>
          </a:p>
        </p:txBody>
      </p:sp>
      <p:sp>
        <p:nvSpPr>
          <p:cNvPr id="116744" name="Rectangle 10"/>
          <p:cNvSpPr>
            <a:spLocks noChangeArrowheads="1"/>
          </p:cNvSpPr>
          <p:nvPr/>
        </p:nvSpPr>
        <p:spPr bwMode="gray">
          <a:xfrm>
            <a:off x="-1071602" y="2994730"/>
            <a:ext cx="9712531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2">
              <a:spcBef>
                <a:spcPct val="50000"/>
              </a:spcBef>
              <a:buClr>
                <a:srgbClr val="1F3F5F"/>
              </a:buClr>
            </a:pPr>
            <a:r>
              <a:rPr lang="en-US" altLang="zh-CN" sz="3200" b="1" smtClean="0">
                <a:solidFill>
                  <a:prstClr val="black"/>
                </a:solidFill>
              </a:rPr>
              <a:t>   3. What can we infer about the writer’s attitude?</a:t>
            </a:r>
            <a:r>
              <a:rPr lang="zh-CN" altLang="zh-CN" sz="3200" smtClean="0">
                <a:solidFill>
                  <a:prstClr val="black"/>
                </a:solidFill>
              </a:rPr>
              <a:t/>
            </a:r>
            <a:br>
              <a:rPr lang="zh-CN" altLang="zh-CN" sz="3200" smtClean="0">
                <a:solidFill>
                  <a:prstClr val="black"/>
                </a:solidFill>
              </a:rPr>
            </a:br>
            <a:endParaRPr lang="en-US" altLang="zh-CN" sz="3200" b="1" dirty="0">
              <a:solidFill>
                <a:prstClr val="black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571472" y="1372792"/>
            <a:ext cx="7010400" cy="1413272"/>
            <a:chOff x="914400" y="1587500"/>
            <a:chExt cx="7010400" cy="1884363"/>
          </a:xfrm>
        </p:grpSpPr>
        <p:sp>
          <p:nvSpPr>
            <p:cNvPr id="116742" name="Freeform 8"/>
            <p:cNvSpPr>
              <a:spLocks/>
            </p:cNvSpPr>
            <p:nvPr/>
          </p:nvSpPr>
          <p:spPr bwMode="gray">
            <a:xfrm>
              <a:off x="914400" y="2509838"/>
              <a:ext cx="2019300" cy="962025"/>
            </a:xfrm>
            <a:custGeom>
              <a:avLst/>
              <a:gdLst>
                <a:gd name="T0" fmla="*/ 2147483647 w 2320"/>
                <a:gd name="T1" fmla="*/ 2147483647 h 792"/>
                <a:gd name="T2" fmla="*/ 2147483647 w 2320"/>
                <a:gd name="T3" fmla="*/ 0 h 792"/>
                <a:gd name="T4" fmla="*/ 0 w 2320"/>
                <a:gd name="T5" fmla="*/ 0 h 792"/>
                <a:gd name="T6" fmla="*/ 0 w 2320"/>
                <a:gd name="T7" fmla="*/ 2147483647 h 792"/>
                <a:gd name="T8" fmla="*/ 2147483647 w 2320"/>
                <a:gd name="T9" fmla="*/ 2147483647 h 792"/>
                <a:gd name="T10" fmla="*/ 2147483647 w 2320"/>
                <a:gd name="T11" fmla="*/ 2147483647 h 792"/>
                <a:gd name="T12" fmla="*/ 2147483647 w 2320"/>
                <a:gd name="T13" fmla="*/ 2147483647 h 7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320" h="792">
                  <a:moveTo>
                    <a:pt x="88" y="696"/>
                  </a:moveTo>
                  <a:lnTo>
                    <a:pt x="88" y="0"/>
                  </a:lnTo>
                  <a:lnTo>
                    <a:pt x="0" y="0"/>
                  </a:lnTo>
                  <a:lnTo>
                    <a:pt x="0" y="792"/>
                  </a:lnTo>
                  <a:lnTo>
                    <a:pt x="2320" y="792"/>
                  </a:lnTo>
                  <a:lnTo>
                    <a:pt x="2320" y="696"/>
                  </a:lnTo>
                  <a:lnTo>
                    <a:pt x="88" y="696"/>
                  </a:lnTo>
                  <a:close/>
                </a:path>
              </a:pathLst>
            </a:custGeom>
            <a:solidFill>
              <a:schemeClr val="hlink">
                <a:alpha val="67842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6743" name="Freeform 9"/>
            <p:cNvSpPr>
              <a:spLocks/>
            </p:cNvSpPr>
            <p:nvPr/>
          </p:nvSpPr>
          <p:spPr bwMode="gray">
            <a:xfrm rot="10800000">
              <a:off x="6000750" y="1587500"/>
              <a:ext cx="1924050" cy="962025"/>
            </a:xfrm>
            <a:custGeom>
              <a:avLst/>
              <a:gdLst>
                <a:gd name="T0" fmla="*/ 2147483647 w 2320"/>
                <a:gd name="T1" fmla="*/ 2147483647 h 792"/>
                <a:gd name="T2" fmla="*/ 2147483647 w 2320"/>
                <a:gd name="T3" fmla="*/ 0 h 792"/>
                <a:gd name="T4" fmla="*/ 0 w 2320"/>
                <a:gd name="T5" fmla="*/ 0 h 792"/>
                <a:gd name="T6" fmla="*/ 0 w 2320"/>
                <a:gd name="T7" fmla="*/ 2147483647 h 792"/>
                <a:gd name="T8" fmla="*/ 2147483647 w 2320"/>
                <a:gd name="T9" fmla="*/ 2147483647 h 792"/>
                <a:gd name="T10" fmla="*/ 2147483647 w 2320"/>
                <a:gd name="T11" fmla="*/ 2147483647 h 792"/>
                <a:gd name="T12" fmla="*/ 2147483647 w 2320"/>
                <a:gd name="T13" fmla="*/ 2147483647 h 7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320" h="792">
                  <a:moveTo>
                    <a:pt x="88" y="696"/>
                  </a:moveTo>
                  <a:lnTo>
                    <a:pt x="88" y="0"/>
                  </a:lnTo>
                  <a:lnTo>
                    <a:pt x="0" y="0"/>
                  </a:lnTo>
                  <a:lnTo>
                    <a:pt x="0" y="792"/>
                  </a:lnTo>
                  <a:lnTo>
                    <a:pt x="2320" y="792"/>
                  </a:lnTo>
                  <a:lnTo>
                    <a:pt x="2320" y="696"/>
                  </a:lnTo>
                  <a:lnTo>
                    <a:pt x="88" y="696"/>
                  </a:lnTo>
                  <a:close/>
                </a:path>
              </a:pathLst>
            </a:custGeom>
            <a:solidFill>
              <a:schemeClr val="hlink">
                <a:alpha val="67842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9883" name="AutoShape 11"/>
            <p:cNvSpPr>
              <a:spLocks noChangeArrowheads="1"/>
            </p:cNvSpPr>
            <p:nvPr/>
          </p:nvSpPr>
          <p:spPr bwMode="gray">
            <a:xfrm>
              <a:off x="1190625" y="1989584"/>
              <a:ext cx="6429375" cy="129540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>
              <a:flatTx/>
            </a:bodyPr>
            <a:lstStyle/>
            <a:p>
              <a:pPr algn="just"/>
              <a:endParaRPr lang="en-US" altLang="zh-CN" sz="2400" smtClean="0">
                <a:solidFill>
                  <a:srgbClr val="FF0000"/>
                </a:solidFill>
              </a:endParaRPr>
            </a:p>
            <a:p>
              <a:pPr algn="just"/>
              <a:r>
                <a:rPr lang="en-US" altLang="zh-CN" sz="2400" smtClean="0">
                  <a:solidFill>
                    <a:srgbClr val="FF0000"/>
                  </a:solidFill>
                </a:rPr>
                <a:t>What will parents do without...?</a:t>
              </a:r>
            </a:p>
            <a:p>
              <a:pPr algn="just"/>
              <a:r>
                <a:rPr lang="en-US" altLang="zh-CN" sz="2400" smtClean="0">
                  <a:solidFill>
                    <a:srgbClr val="FF0000"/>
                  </a:solidFill>
                </a:rPr>
                <a:t>How will we spend the time? </a:t>
              </a:r>
            </a:p>
            <a:p>
              <a:r>
                <a:rPr lang="en-US" altLang="zh-CN" sz="2400" smtClean="0">
                  <a:solidFill>
                    <a:srgbClr val="FF0000"/>
                  </a:solidFill>
                </a:rPr>
                <a:t> </a:t>
              </a:r>
              <a:endParaRPr lang="en-US" altLang="zh-CN" sz="2400" dirty="0" smtClean="0">
                <a:solidFill>
                  <a:srgbClr val="FF0000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12551" y="3515932"/>
            <a:ext cx="7010400" cy="1413272"/>
            <a:chOff x="914400" y="1587500"/>
            <a:chExt cx="7010400" cy="1884363"/>
          </a:xfrm>
        </p:grpSpPr>
        <p:sp>
          <p:nvSpPr>
            <p:cNvPr id="23" name="Freeform 8"/>
            <p:cNvSpPr>
              <a:spLocks/>
            </p:cNvSpPr>
            <p:nvPr/>
          </p:nvSpPr>
          <p:spPr bwMode="gray">
            <a:xfrm>
              <a:off x="914400" y="2509838"/>
              <a:ext cx="2019300" cy="962025"/>
            </a:xfrm>
            <a:custGeom>
              <a:avLst/>
              <a:gdLst>
                <a:gd name="T0" fmla="*/ 2147483647 w 2320"/>
                <a:gd name="T1" fmla="*/ 2147483647 h 792"/>
                <a:gd name="T2" fmla="*/ 2147483647 w 2320"/>
                <a:gd name="T3" fmla="*/ 0 h 792"/>
                <a:gd name="T4" fmla="*/ 0 w 2320"/>
                <a:gd name="T5" fmla="*/ 0 h 792"/>
                <a:gd name="T6" fmla="*/ 0 w 2320"/>
                <a:gd name="T7" fmla="*/ 2147483647 h 792"/>
                <a:gd name="T8" fmla="*/ 2147483647 w 2320"/>
                <a:gd name="T9" fmla="*/ 2147483647 h 792"/>
                <a:gd name="T10" fmla="*/ 2147483647 w 2320"/>
                <a:gd name="T11" fmla="*/ 2147483647 h 792"/>
                <a:gd name="T12" fmla="*/ 2147483647 w 2320"/>
                <a:gd name="T13" fmla="*/ 2147483647 h 7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320" h="792">
                  <a:moveTo>
                    <a:pt x="88" y="696"/>
                  </a:moveTo>
                  <a:lnTo>
                    <a:pt x="88" y="0"/>
                  </a:lnTo>
                  <a:lnTo>
                    <a:pt x="0" y="0"/>
                  </a:lnTo>
                  <a:lnTo>
                    <a:pt x="0" y="792"/>
                  </a:lnTo>
                  <a:lnTo>
                    <a:pt x="2320" y="792"/>
                  </a:lnTo>
                  <a:lnTo>
                    <a:pt x="2320" y="696"/>
                  </a:lnTo>
                  <a:lnTo>
                    <a:pt x="88" y="696"/>
                  </a:lnTo>
                  <a:close/>
                </a:path>
              </a:pathLst>
            </a:custGeom>
            <a:solidFill>
              <a:schemeClr val="hlink">
                <a:alpha val="67842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9"/>
            <p:cNvSpPr>
              <a:spLocks/>
            </p:cNvSpPr>
            <p:nvPr/>
          </p:nvSpPr>
          <p:spPr bwMode="gray">
            <a:xfrm rot="10800000">
              <a:off x="6000750" y="1587500"/>
              <a:ext cx="1924050" cy="962025"/>
            </a:xfrm>
            <a:custGeom>
              <a:avLst/>
              <a:gdLst>
                <a:gd name="T0" fmla="*/ 2147483647 w 2320"/>
                <a:gd name="T1" fmla="*/ 2147483647 h 792"/>
                <a:gd name="T2" fmla="*/ 2147483647 w 2320"/>
                <a:gd name="T3" fmla="*/ 0 h 792"/>
                <a:gd name="T4" fmla="*/ 0 w 2320"/>
                <a:gd name="T5" fmla="*/ 0 h 792"/>
                <a:gd name="T6" fmla="*/ 0 w 2320"/>
                <a:gd name="T7" fmla="*/ 2147483647 h 792"/>
                <a:gd name="T8" fmla="*/ 2147483647 w 2320"/>
                <a:gd name="T9" fmla="*/ 2147483647 h 792"/>
                <a:gd name="T10" fmla="*/ 2147483647 w 2320"/>
                <a:gd name="T11" fmla="*/ 2147483647 h 792"/>
                <a:gd name="T12" fmla="*/ 2147483647 w 2320"/>
                <a:gd name="T13" fmla="*/ 2147483647 h 79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320" h="792">
                  <a:moveTo>
                    <a:pt x="88" y="696"/>
                  </a:moveTo>
                  <a:lnTo>
                    <a:pt x="88" y="0"/>
                  </a:lnTo>
                  <a:lnTo>
                    <a:pt x="0" y="0"/>
                  </a:lnTo>
                  <a:lnTo>
                    <a:pt x="0" y="792"/>
                  </a:lnTo>
                  <a:lnTo>
                    <a:pt x="2320" y="792"/>
                  </a:lnTo>
                  <a:lnTo>
                    <a:pt x="2320" y="696"/>
                  </a:lnTo>
                  <a:lnTo>
                    <a:pt x="88" y="696"/>
                  </a:lnTo>
                  <a:close/>
                </a:path>
              </a:pathLst>
            </a:custGeom>
            <a:solidFill>
              <a:schemeClr val="hlink">
                <a:alpha val="67842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AutoShape 11"/>
            <p:cNvSpPr>
              <a:spLocks noChangeArrowheads="1"/>
            </p:cNvSpPr>
            <p:nvPr/>
          </p:nvSpPr>
          <p:spPr bwMode="gray">
            <a:xfrm>
              <a:off x="1190625" y="1989584"/>
              <a:ext cx="6429375" cy="129540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>
              <a:flatTx/>
            </a:bodyPr>
            <a:lstStyle/>
            <a:p>
              <a:pPr algn="just"/>
              <a:r>
                <a:rPr lang="en-US" altLang="zh-CN" sz="2800" smtClean="0">
                  <a:solidFill>
                    <a:srgbClr val="333399"/>
                  </a:solidFill>
                </a:rPr>
                <a:t>According to the author </a:t>
              </a:r>
              <a:r>
                <a:rPr lang="en-US" altLang="zh-CN" sz="2800" smtClean="0"/>
                <a:t>watching</a:t>
              </a:r>
              <a:r>
                <a:rPr lang="en-US" sz="2800" smtClean="0"/>
                <a:t> TV is a </a:t>
              </a:r>
            </a:p>
            <a:p>
              <a:pPr algn="just"/>
              <a:r>
                <a:rPr lang="en-US" sz="3200" b="1" smtClean="0">
                  <a:solidFill>
                    <a:srgbClr val="FF0000"/>
                  </a:solidFill>
                </a:rPr>
                <a:t>Passive </a:t>
              </a:r>
              <a:r>
                <a:rPr lang="en-US" sz="2800" smtClean="0"/>
                <a:t>pastime.</a:t>
              </a:r>
              <a:endParaRPr lang="en-US" altLang="zh-CN" sz="2800" dirty="0" smtClean="0"/>
            </a:p>
          </p:txBody>
        </p:sp>
      </p:grpSp>
      <p:sp>
        <p:nvSpPr>
          <p:cNvPr id="16" name="圆角矩形 15"/>
          <p:cNvSpPr/>
          <p:nvPr/>
        </p:nvSpPr>
        <p:spPr>
          <a:xfrm>
            <a:off x="7715272" y="71420"/>
            <a:ext cx="1143008" cy="42862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smtClean="0"/>
              <a:t>Para 6 </a:t>
            </a:r>
            <a:endParaRPr lang="zh-CN" altLang="en-US" sz="2800"/>
          </a:p>
        </p:txBody>
      </p:sp>
    </p:spTree>
    <p:extLst>
      <p:ext uri="{BB962C8B-B14F-4D97-AF65-F5344CB8AC3E}">
        <p14:creationId xmlns:p14="http://schemas.microsoft.com/office/powerpoint/2010/main" xmlns="" val="2286585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6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0" grpId="0"/>
      <p:bldP spid="1167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5"/>
          <p:cNvSpPr>
            <a:spLocks noChangeArrowheads="1"/>
          </p:cNvSpPr>
          <p:nvPr/>
        </p:nvSpPr>
        <p:spPr bwMode="gray">
          <a:xfrm>
            <a:off x="2125723" y="195486"/>
            <a:ext cx="4599962" cy="486054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en-US" altLang="zh-CN" sz="3600" b="1" dirty="0"/>
              <a:t>Discussion and Debate </a:t>
            </a:r>
            <a:endParaRPr lang="zh-CN" altLang="zh-CN" sz="3600" dirty="0"/>
          </a:p>
        </p:txBody>
      </p:sp>
      <p:sp>
        <p:nvSpPr>
          <p:cNvPr id="3" name="标题 1"/>
          <p:cNvSpPr txBox="1">
            <a:spLocks/>
          </p:cNvSpPr>
          <p:nvPr/>
        </p:nvSpPr>
        <p:spPr>
          <a:xfrm>
            <a:off x="35496" y="843558"/>
            <a:ext cx="8780416" cy="1102519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en-US" altLang="zh-CN" sz="280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Television has been around in the world for several decades, and it is still </a:t>
            </a:r>
            <a:r>
              <a:rPr lang="en-US" altLang="zh-CN" sz="3200" kern="1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controversial topic</a:t>
            </a:r>
            <a:r>
              <a:rPr lang="en-US" altLang="zh-CN" sz="320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endParaRPr lang="en-US" altLang="zh-CN" sz="2800" kern="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zh-CN" sz="2800" kern="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do you think about watching TV? </a:t>
            </a:r>
          </a:p>
          <a:p>
            <a:pPr algn="just"/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it an </a:t>
            </a:r>
            <a:r>
              <a:rPr lang="en-US" altLang="zh-CN" sz="2800" b="1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active</a:t>
            </a: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altLang="zh-CN" sz="2800" b="1" kern="1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passive</a:t>
            </a:r>
            <a:r>
              <a:rPr lang="en-US" altLang="zh-CN" sz="2800" kern="1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pastime?</a:t>
            </a:r>
            <a:endParaRPr lang="zh-CN" altLang="zh-CN" sz="2800" kern="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971600" y="3282741"/>
            <a:ext cx="55633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altLang="zh-CN" sz="3600" kern="100" dirty="0" smtClean="0">
                <a:cs typeface="Times New Roman"/>
              </a:rPr>
              <a:t>Topic:  Is TV a Plus or Minus?</a:t>
            </a:r>
            <a:endParaRPr lang="zh-CN" altLang="zh-CN" sz="3600" kern="100" dirty="0"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1623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130944570"/>
              </p:ext>
            </p:extLst>
          </p:nvPr>
        </p:nvGraphicFramePr>
        <p:xfrm>
          <a:off x="-32" y="1089737"/>
          <a:ext cx="5143504" cy="3696591"/>
        </p:xfrm>
        <a:graphic>
          <a:graphicData uri="http://schemas.openxmlformats.org/drawingml/2006/table">
            <a:tbl>
              <a:tblPr firstRow="1" firstCol="1" bandRow="1"/>
              <a:tblGrid>
                <a:gridCol w="2571752"/>
                <a:gridCol w="2571752"/>
              </a:tblGrid>
              <a:tr h="3696591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800" kern="1200" dirty="0">
                          <a:solidFill>
                            <a:srgbClr val="333399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Outline 1   (Argument for) </a:t>
                      </a:r>
                      <a:endParaRPr lang="en-US" sz="1800" kern="1200" dirty="0" smtClean="0">
                        <a:solidFill>
                          <a:srgbClr val="333399"/>
                        </a:solidFill>
                        <a:effectLst/>
                        <a:latin typeface="Arial"/>
                        <a:ea typeface="宋体"/>
                        <a:cs typeface="Times New Roman"/>
                      </a:endParaRPr>
                    </a:p>
                    <a:p>
                      <a:pPr algn="ctr" fontAlgn="base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endParaRPr lang="zh-CN" sz="18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l" eaLnBrk="0" fontAlgn="base" hangingPunct="0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800" kern="1200" dirty="0">
                          <a:solidFill>
                            <a:srgbClr val="333399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Talk about the advantages </a:t>
                      </a:r>
                      <a:r>
                        <a:rPr lang="en-US" sz="1800" kern="1200">
                          <a:solidFill>
                            <a:srgbClr val="333399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of </a:t>
                      </a:r>
                      <a:r>
                        <a:rPr lang="en-US" sz="1800" kern="1200" smtClean="0">
                          <a:solidFill>
                            <a:srgbClr val="333399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TV</a:t>
                      </a:r>
                      <a:endParaRPr lang="en-US" sz="1800" kern="1200" dirty="0" smtClean="0">
                        <a:solidFill>
                          <a:srgbClr val="333399"/>
                        </a:solidFill>
                        <a:effectLst/>
                        <a:latin typeface="Arial"/>
                        <a:ea typeface="宋体"/>
                        <a:cs typeface="Times New Roman"/>
                      </a:endParaRPr>
                    </a:p>
                    <a:p>
                      <a:pPr algn="l" eaLnBrk="0" fontAlgn="base" hangingPunct="0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endParaRPr lang="en-US" altLang="zh-CN" sz="1800" kern="1200" dirty="0" smtClean="0">
                        <a:solidFill>
                          <a:srgbClr val="333399"/>
                        </a:solidFill>
                        <a:effectLst/>
                        <a:latin typeface="Arial"/>
                        <a:ea typeface="宋体"/>
                        <a:cs typeface="Times New Roman"/>
                      </a:endParaRPr>
                    </a:p>
                    <a:p>
                      <a:pPr algn="l" eaLnBrk="0" fontAlgn="base" hangingPunct="0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800" kern="1200" dirty="0" smtClean="0">
                          <a:solidFill>
                            <a:srgbClr val="333399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Advantages</a:t>
                      </a:r>
                      <a:r>
                        <a:rPr lang="en-US" sz="1800" kern="1200" dirty="0">
                          <a:solidFill>
                            <a:srgbClr val="333399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: </a:t>
                      </a:r>
                      <a:endParaRPr lang="zh-CN" sz="18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800" b="1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  </a:t>
                      </a:r>
                      <a:r>
                        <a:rPr lang="en-US" sz="1800" kern="1200" dirty="0">
                          <a:solidFill>
                            <a:srgbClr val="333399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Outline 2   (Argument against) </a:t>
                      </a:r>
                      <a:endParaRPr lang="zh-CN" sz="18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l" eaLnBrk="0" fontAlgn="base" hangingPunct="0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800" kern="1200" dirty="0" smtClean="0">
                          <a:solidFill>
                            <a:srgbClr val="333399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Talk </a:t>
                      </a:r>
                      <a:r>
                        <a:rPr lang="en-US" sz="1800" kern="1200" dirty="0">
                          <a:solidFill>
                            <a:srgbClr val="333399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about </a:t>
                      </a:r>
                      <a:r>
                        <a:rPr lang="en-US" sz="1800" kern="1200" dirty="0" smtClean="0">
                          <a:solidFill>
                            <a:srgbClr val="333399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the disadvantages</a:t>
                      </a:r>
                      <a:endParaRPr lang="zh-CN" sz="18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l" eaLnBrk="0" fontAlgn="base" hangingPunct="0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800" kern="1200" dirty="0">
                          <a:solidFill>
                            <a:srgbClr val="333399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of TV. </a:t>
                      </a:r>
                      <a:endParaRPr lang="en-US" sz="1800" kern="1200" dirty="0" smtClean="0">
                        <a:solidFill>
                          <a:srgbClr val="333399"/>
                        </a:solidFill>
                        <a:effectLst/>
                        <a:latin typeface="Arial"/>
                        <a:ea typeface="宋体"/>
                        <a:cs typeface="Times New Roman"/>
                      </a:endParaRPr>
                    </a:p>
                    <a:p>
                      <a:pPr algn="l" eaLnBrk="0" fontAlgn="base" hangingPunct="0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endParaRPr lang="en-US" altLang="zh-CN" sz="1800" kern="1200" dirty="0" smtClean="0">
                        <a:solidFill>
                          <a:srgbClr val="333399"/>
                        </a:solidFill>
                        <a:effectLst/>
                        <a:latin typeface="Arial"/>
                        <a:ea typeface="宋体"/>
                        <a:cs typeface="Times New Roman"/>
                      </a:endParaRPr>
                    </a:p>
                    <a:p>
                      <a:pPr algn="l" eaLnBrk="0" fontAlgn="base" hangingPunct="0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800" kern="1200" smtClean="0">
                          <a:solidFill>
                            <a:srgbClr val="333399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Disadvantages</a:t>
                      </a:r>
                      <a:r>
                        <a:rPr lang="en-US" sz="1800" kern="1200" dirty="0">
                          <a:solidFill>
                            <a:srgbClr val="333399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: </a:t>
                      </a:r>
                      <a:endParaRPr lang="zh-CN" sz="18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AutoShape 25"/>
          <p:cNvSpPr>
            <a:spLocks noChangeArrowheads="1"/>
          </p:cNvSpPr>
          <p:nvPr/>
        </p:nvSpPr>
        <p:spPr bwMode="gray">
          <a:xfrm>
            <a:off x="0" y="0"/>
            <a:ext cx="2500298" cy="486054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en-US" altLang="zh-CN" sz="2000" b="1" dirty="0">
                <a:solidFill>
                  <a:prstClr val="black"/>
                </a:solidFill>
              </a:rPr>
              <a:t>Discussion and Debate </a:t>
            </a:r>
            <a:endParaRPr lang="zh-CN" altLang="zh-CN" sz="2000" dirty="0">
              <a:solidFill>
                <a:prstClr val="black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2714612" y="71420"/>
            <a:ext cx="55633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altLang="zh-CN" sz="3600" kern="100" dirty="0" smtClean="0">
                <a:solidFill>
                  <a:prstClr val="black"/>
                </a:solidFill>
                <a:cs typeface="Times New Roman"/>
              </a:rPr>
              <a:t>Topic:  Is TV a Plus or Minus?</a:t>
            </a:r>
            <a:endParaRPr lang="zh-CN" altLang="zh-CN" sz="3600" kern="100" dirty="0">
              <a:solidFill>
                <a:prstClr val="black"/>
              </a:solidFill>
              <a:cs typeface="Times New Roman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286380" y="1071552"/>
            <a:ext cx="3714744" cy="4085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000" smtClean="0">
                <a:solidFill>
                  <a:srgbClr val="FF0000"/>
                </a:solidFill>
              </a:rPr>
              <a:t>Language Tips: Showing Attitudes</a:t>
            </a:r>
            <a:endParaRPr lang="zh-CN" altLang="en-US" sz="2000">
              <a:solidFill>
                <a:srgbClr val="FF0000"/>
              </a:solidFill>
            </a:endParaRPr>
          </a:p>
        </p:txBody>
      </p:sp>
      <p:graphicFrame>
        <p:nvGraphicFramePr>
          <p:cNvPr id="11" name="表格 10"/>
          <p:cNvGraphicFramePr>
            <a:graphicFrameLocks noGrp="1"/>
          </p:cNvGraphicFramePr>
          <p:nvPr/>
        </p:nvGraphicFramePr>
        <p:xfrm>
          <a:off x="5286380" y="1714494"/>
          <a:ext cx="3929090" cy="3214692"/>
        </p:xfrm>
        <a:graphic>
          <a:graphicData uri="http://schemas.openxmlformats.org/drawingml/2006/table">
            <a:tbl>
              <a:tblPr/>
              <a:tblGrid>
                <a:gridCol w="3929090"/>
              </a:tblGrid>
              <a:tr h="3214692">
                <a:tc>
                  <a:txBody>
                    <a:bodyPr/>
                    <a:lstStyle/>
                    <a:p>
                      <a:pPr algn="l" fontAlgn="base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800" kern="1200" smtClean="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 </a:t>
                      </a:r>
                      <a:r>
                        <a:rPr lang="en-US" sz="18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Giving Opinions </a:t>
                      </a:r>
                      <a:endParaRPr lang="zh-CN" sz="1050" kern="100" smtClean="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l" fontAlgn="base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800" kern="1200" smtClean="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1.I’d like to point out… </a:t>
                      </a:r>
                      <a:endParaRPr lang="zh-CN" sz="1050" kern="100" smtClean="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l" fontAlgn="base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800" kern="1200" smtClean="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2.As </a:t>
                      </a:r>
                      <a:r>
                        <a:rPr lang="en-US" sz="18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far as I’m concerned,… </a:t>
                      </a:r>
                      <a:endParaRPr lang="zh-CN" sz="105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l" fontAlgn="base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800" kern="1200" smtClean="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3.In </a:t>
                      </a:r>
                      <a:r>
                        <a:rPr lang="en-US" sz="18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my opinion,… </a:t>
                      </a:r>
                      <a:endParaRPr lang="zh-CN" sz="105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l" fontAlgn="base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800" kern="1200" smtClean="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4.From </a:t>
                      </a:r>
                      <a:r>
                        <a:rPr lang="en-US" sz="18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my point of view, I think… </a:t>
                      </a:r>
                      <a:endParaRPr lang="zh-CN" sz="105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l" fontAlgn="base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800" kern="1200" smtClean="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5.Personally</a:t>
                      </a:r>
                      <a:r>
                        <a:rPr lang="en-US" sz="18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, I think… </a:t>
                      </a:r>
                      <a:endParaRPr lang="zh-CN" sz="105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l" fontAlgn="base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800" kern="1200" smtClean="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6.Frankly</a:t>
                      </a:r>
                      <a:r>
                        <a:rPr lang="en-US" sz="18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, I think… </a:t>
                      </a:r>
                      <a:endParaRPr lang="zh-CN" sz="105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l" fontAlgn="base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800" kern="1200" smtClean="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7.As </a:t>
                      </a:r>
                      <a:r>
                        <a:rPr lang="en-US" sz="18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far as I’m able to judge… </a:t>
                      </a:r>
                      <a:endParaRPr lang="zh-CN" sz="105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l" fontAlgn="base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800" kern="1200" smtClean="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8.The </a:t>
                      </a:r>
                      <a:r>
                        <a:rPr lang="en-US" sz="18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point is… </a:t>
                      </a:r>
                      <a:endParaRPr lang="zh-CN" sz="105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93493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5"/>
          <p:cNvSpPr>
            <a:spLocks noChangeArrowheads="1"/>
          </p:cNvSpPr>
          <p:nvPr/>
        </p:nvSpPr>
        <p:spPr bwMode="gray">
          <a:xfrm>
            <a:off x="2125723" y="-18"/>
            <a:ext cx="4599962" cy="486054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en-US" altLang="zh-CN" sz="3600" b="1" dirty="0">
                <a:solidFill>
                  <a:prstClr val="black"/>
                </a:solidFill>
              </a:rPr>
              <a:t>Discussion and Debate </a:t>
            </a:r>
            <a:endParaRPr lang="zh-CN" altLang="zh-CN" sz="3600" dirty="0">
              <a:solidFill>
                <a:prstClr val="black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580386" y="535768"/>
            <a:ext cx="55633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altLang="zh-CN" sz="3600" kern="100" dirty="0" smtClean="0">
                <a:solidFill>
                  <a:prstClr val="black"/>
                </a:solidFill>
                <a:cs typeface="Times New Roman"/>
              </a:rPr>
              <a:t>Topic:  Is TV a Plus or Minus?</a:t>
            </a:r>
            <a:endParaRPr lang="zh-CN" altLang="zh-CN" sz="3600" kern="100" dirty="0">
              <a:solidFill>
                <a:prstClr val="black"/>
              </a:solidFill>
              <a:cs typeface="Times New Roman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714348" y="1047750"/>
          <a:ext cx="7715304" cy="3944816"/>
        </p:xfrm>
        <a:graphic>
          <a:graphicData uri="http://schemas.openxmlformats.org/drawingml/2006/table">
            <a:tbl>
              <a:tblPr/>
              <a:tblGrid>
                <a:gridCol w="3857652"/>
                <a:gridCol w="3857652"/>
              </a:tblGrid>
              <a:tr h="3944816">
                <a:tc>
                  <a:txBody>
                    <a:bodyPr/>
                    <a:lstStyle/>
                    <a:p>
                      <a:pPr algn="ctr" fontAlgn="base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5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Outline 1   (Argument for) </a:t>
                      </a:r>
                      <a:endParaRPr lang="zh-CN" sz="150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l" eaLnBrk="0" fontAlgn="base" hangingPunct="0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5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Talk about the advantages of </a:t>
                      </a:r>
                      <a:r>
                        <a:rPr lang="en-US" sz="1500" kern="1200" smtClean="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TV</a:t>
                      </a:r>
                      <a:endParaRPr lang="zh-CN" sz="150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l" eaLnBrk="0" fontAlgn="base" hangingPunct="0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endParaRPr lang="en-US" sz="1500" kern="1200" smtClean="0">
                        <a:solidFill>
                          <a:srgbClr val="333399"/>
                        </a:solidFill>
                        <a:latin typeface="Arial"/>
                        <a:ea typeface="宋体"/>
                        <a:cs typeface="Times New Roman"/>
                      </a:endParaRPr>
                    </a:p>
                    <a:p>
                      <a:pPr algn="l" eaLnBrk="0" fontAlgn="base" hangingPunct="0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500" kern="1200" smtClean="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Advantages</a:t>
                      </a:r>
                      <a:r>
                        <a:rPr lang="en-US" sz="15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: </a:t>
                      </a:r>
                      <a:endParaRPr lang="en-US" sz="1500" kern="1200" smtClean="0">
                        <a:solidFill>
                          <a:srgbClr val="333399"/>
                        </a:solidFill>
                        <a:latin typeface="Arial"/>
                        <a:ea typeface="宋体"/>
                        <a:cs typeface="Times New Roman"/>
                      </a:endParaRPr>
                    </a:p>
                    <a:p>
                      <a:pPr algn="l" eaLnBrk="0" fontAlgn="base" hangingPunct="0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endParaRPr lang="zh-CN" sz="150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marL="342900" lvl="0" indent="-342900" algn="l" eaLnBrk="0" fontAlgn="base" hangingPunct="0">
                        <a:spcAft>
                          <a:spcPts val="0"/>
                        </a:spcAft>
                        <a:buFont typeface="Wingdings"/>
                        <a:buChar char=""/>
                        <a:tabLst>
                          <a:tab pos="266700" algn="l"/>
                          <a:tab pos="457200" algn="l"/>
                        </a:tabLst>
                      </a:pPr>
                      <a:r>
                        <a:rPr lang="en-US" sz="15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a convenient &amp; cheap source of entertainment </a:t>
                      </a:r>
                      <a:endParaRPr lang="zh-CN" sz="150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marL="342900" lvl="0" indent="-342900" algn="l" eaLnBrk="0" fontAlgn="base" hangingPunct="0">
                        <a:spcAft>
                          <a:spcPts val="0"/>
                        </a:spcAft>
                        <a:buFont typeface="Wingdings"/>
                        <a:buChar char=""/>
                        <a:tabLst>
                          <a:tab pos="266700" algn="l"/>
                          <a:tab pos="457200" algn="l"/>
                        </a:tabLst>
                      </a:pPr>
                      <a:r>
                        <a:rPr lang="en-US" sz="15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offering educational programs as well as exciting ones </a:t>
                      </a:r>
                      <a:endParaRPr lang="zh-CN" sz="150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marL="342900" lvl="0" indent="-342900" algn="l" eaLnBrk="0" fontAlgn="base" hangingPunct="0">
                        <a:spcAft>
                          <a:spcPts val="0"/>
                        </a:spcAft>
                        <a:buFont typeface="Wingdings"/>
                        <a:buChar char=""/>
                        <a:tabLst>
                          <a:tab pos="266700" algn="l"/>
                          <a:tab pos="457200" algn="l"/>
                        </a:tabLst>
                      </a:pPr>
                      <a:r>
                        <a:rPr lang="en-US" sz="15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keeping people informed of current events </a:t>
                      </a:r>
                      <a:endParaRPr lang="zh-CN" sz="150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marL="342900" lvl="0" indent="-342900" algn="l" eaLnBrk="0" fontAlgn="base" hangingPunct="0">
                        <a:spcAft>
                          <a:spcPts val="0"/>
                        </a:spcAft>
                        <a:buFont typeface="Wingdings"/>
                        <a:buChar char=""/>
                        <a:tabLst>
                          <a:tab pos="266700" algn="l"/>
                          <a:tab pos="457200" algn="l"/>
                        </a:tabLst>
                      </a:pPr>
                      <a:r>
                        <a:rPr lang="en-US" sz="15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helping people to keep up with developments in science &amp; technology </a:t>
                      </a:r>
                      <a:endParaRPr lang="zh-CN" sz="150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marL="342900" lvl="0" indent="-342900" algn="l" eaLnBrk="0" fontAlgn="base" hangingPunct="0">
                        <a:spcAft>
                          <a:spcPts val="0"/>
                        </a:spcAft>
                        <a:buFont typeface="Wingdings"/>
                        <a:buChar char=""/>
                        <a:tabLst>
                          <a:tab pos="266700" algn="l"/>
                          <a:tab pos="457200" algn="l"/>
                        </a:tabLst>
                      </a:pPr>
                      <a:r>
                        <a:rPr lang="en-US" sz="15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giving a great comfort to lonely old people </a:t>
                      </a:r>
                      <a:r>
                        <a:rPr lang="en-US" sz="1500" kern="1200" smtClean="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....</a:t>
                      </a:r>
                      <a:endParaRPr lang="zh-CN" sz="15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78154" marR="78154" marT="29308" marB="2930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ase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500" b="1" kern="1200">
                          <a:solidFill>
                            <a:srgbClr val="000000"/>
                          </a:solidFill>
                          <a:latin typeface="Arial"/>
                          <a:ea typeface="宋体"/>
                          <a:cs typeface="Times New Roman"/>
                        </a:rPr>
                        <a:t>   </a:t>
                      </a:r>
                      <a:r>
                        <a:rPr lang="en-US" sz="15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Outline 2   (Argument against) </a:t>
                      </a:r>
                      <a:endParaRPr lang="zh-CN" sz="150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l" eaLnBrk="0" fontAlgn="base" hangingPunct="0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5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Talk about the disadvantages</a:t>
                      </a:r>
                      <a:endParaRPr lang="zh-CN" sz="150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l" eaLnBrk="0" fontAlgn="base" hangingPunct="0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5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of TV. </a:t>
                      </a:r>
                      <a:endParaRPr lang="zh-CN" sz="150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algn="l" eaLnBrk="0" fontAlgn="base" hangingPunct="0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r>
                        <a:rPr lang="en-US" sz="15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Disadvantages: </a:t>
                      </a:r>
                      <a:endParaRPr lang="en-US" sz="1500" kern="1200" smtClean="0">
                        <a:solidFill>
                          <a:srgbClr val="333399"/>
                        </a:solidFill>
                        <a:latin typeface="Arial"/>
                        <a:ea typeface="宋体"/>
                        <a:cs typeface="Times New Roman"/>
                      </a:endParaRPr>
                    </a:p>
                    <a:p>
                      <a:pPr algn="l" eaLnBrk="0" fontAlgn="base" hangingPunct="0">
                        <a:spcAft>
                          <a:spcPts val="0"/>
                        </a:spcAft>
                        <a:tabLst>
                          <a:tab pos="266700" algn="l"/>
                        </a:tabLst>
                      </a:pPr>
                      <a:endParaRPr lang="zh-CN" sz="150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marL="342900" lvl="0" indent="-342900" algn="l" eaLnBrk="0" fontAlgn="base" hangingPunct="0">
                        <a:spcAft>
                          <a:spcPts val="0"/>
                        </a:spcAft>
                        <a:buFont typeface="Wingdings"/>
                        <a:buChar char=""/>
                        <a:tabLst>
                          <a:tab pos="266700" algn="l"/>
                          <a:tab pos="457200" algn="l"/>
                        </a:tabLst>
                      </a:pPr>
                      <a:r>
                        <a:rPr lang="en-US" sz="18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a totally passive pastime </a:t>
                      </a:r>
                      <a:endParaRPr lang="zh-CN" sz="180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marL="342900" lvl="0" indent="-342900" algn="l" eaLnBrk="0" fontAlgn="base" hangingPunct="0">
                        <a:spcAft>
                          <a:spcPts val="0"/>
                        </a:spcAft>
                        <a:buFont typeface="Wingdings"/>
                        <a:buChar char=""/>
                        <a:tabLst>
                          <a:tab pos="266700" algn="l"/>
                          <a:tab pos="457200" algn="l"/>
                        </a:tabLst>
                      </a:pPr>
                      <a:r>
                        <a:rPr lang="en-US" sz="18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taking up too much time of people’s free time </a:t>
                      </a:r>
                      <a:endParaRPr lang="zh-CN" sz="180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marL="342900" lvl="0" indent="-342900" algn="l" eaLnBrk="0" fontAlgn="base" hangingPunct="0">
                        <a:spcAft>
                          <a:spcPts val="0"/>
                        </a:spcAft>
                        <a:buFont typeface="Wingdings"/>
                        <a:buChar char=""/>
                        <a:tabLst>
                          <a:tab pos="266700" algn="l"/>
                          <a:tab pos="457200" algn="l"/>
                        </a:tabLst>
                      </a:pPr>
                      <a:r>
                        <a:rPr lang="en-US" sz="1800" kern="1200">
                          <a:solidFill>
                            <a:srgbClr val="FF0000"/>
                          </a:solidFill>
                          <a:latin typeface="Arial"/>
                          <a:ea typeface="宋体"/>
                          <a:cs typeface="Times New Roman"/>
                        </a:rPr>
                        <a:t>distracting </a:t>
                      </a:r>
                      <a:r>
                        <a:rPr lang="en-US" sz="18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people </a:t>
                      </a:r>
                      <a:r>
                        <a:rPr lang="en-US" sz="1800" kern="1200">
                          <a:solidFill>
                            <a:srgbClr val="FF0000"/>
                          </a:solidFill>
                          <a:latin typeface="Arial"/>
                          <a:ea typeface="宋体"/>
                          <a:cs typeface="Times New Roman"/>
                        </a:rPr>
                        <a:t>from</a:t>
                      </a:r>
                      <a:r>
                        <a:rPr lang="en-US" sz="18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 their work &amp; study </a:t>
                      </a:r>
                      <a:endParaRPr lang="zh-CN" sz="180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marL="342900" lvl="0" indent="-342900" algn="l" eaLnBrk="0" fontAlgn="base" hangingPunct="0">
                        <a:spcAft>
                          <a:spcPts val="0"/>
                        </a:spcAft>
                        <a:buFont typeface="Wingdings"/>
                        <a:buChar char=""/>
                        <a:tabLst>
                          <a:tab pos="266700" algn="l"/>
                          <a:tab pos="457200" algn="l"/>
                        </a:tabLst>
                      </a:pPr>
                      <a:r>
                        <a:rPr lang="en-US" sz="1800" kern="1200">
                          <a:solidFill>
                            <a:srgbClr val="333399"/>
                          </a:solidFill>
                          <a:latin typeface="Arial"/>
                          <a:ea typeface="宋体"/>
                          <a:cs typeface="Times New Roman"/>
                        </a:rPr>
                        <a:t>making children nearsighted &amp; otherwise weak physically </a:t>
                      </a:r>
                      <a:endParaRPr lang="zh-CN" sz="1800" kern="100">
                        <a:latin typeface="Calibri"/>
                        <a:ea typeface="宋体"/>
                        <a:cs typeface="Times New Roman"/>
                      </a:endParaRPr>
                    </a:p>
                    <a:p>
                      <a:pPr marL="342900" lvl="0" indent="-342900" algn="l" eaLnBrk="0" fontAlgn="base" hangingPunct="0">
                        <a:spcAft>
                          <a:spcPts val="0"/>
                        </a:spcAft>
                        <a:buFont typeface="Wingdings"/>
                        <a:buChar char=""/>
                        <a:tabLst>
                          <a:tab pos="266700" algn="l"/>
                          <a:tab pos="457200" algn="l"/>
                        </a:tabLst>
                      </a:pPr>
                      <a:r>
                        <a:rPr lang="en-US" altLang="zh-CN" sz="1800" kern="100" smtClean="0">
                          <a:latin typeface="Calibri"/>
                          <a:ea typeface="宋体"/>
                          <a:cs typeface="Times New Roman"/>
                        </a:rPr>
                        <a:t>...</a:t>
                      </a:r>
                      <a:endParaRPr lang="zh-CN" sz="1800" kern="100"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78154" marR="78154" marT="29308" marB="29308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59349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5B94E9C5-7E20-42E9-953E-CEFAAA4DA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640" y="117580"/>
            <a:ext cx="7886700" cy="994172"/>
          </a:xfrm>
        </p:spPr>
        <p:txBody>
          <a:bodyPr/>
          <a:lstStyle/>
          <a:p>
            <a:r>
              <a:rPr lang="en-US" altLang="zh-C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Assignment</a:t>
            </a:r>
            <a:endParaRPr lang="zh-CN" alt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622BA77-5A88-4A98-A1B6-4DCA0B2E92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884" y="1369219"/>
            <a:ext cx="8657705" cy="27331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Write </a:t>
            </a:r>
            <a:r>
              <a:rPr lang="en-US" altLang="zh-CN" b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down your group’s opinions about the debate </a:t>
            </a:r>
            <a:endParaRPr lang="en-US" altLang="zh-CN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5763" indent="-385763">
              <a:buAutoNum type="arabicPeriod"/>
            </a:pPr>
            <a:endParaRPr lang="en-US" altLang="zh-CN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15AFD5B6-08F3-4D6A-B554-D0B1EB72CBC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46766" y="3377824"/>
            <a:ext cx="2566685" cy="15981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266596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9378A288-ED4C-4832-A21D-1F3BCD0C2A8D}"/>
              </a:ext>
            </a:extLst>
          </p:cNvPr>
          <p:cNvSpPr txBox="1"/>
          <p:nvPr/>
        </p:nvSpPr>
        <p:spPr>
          <a:xfrm>
            <a:off x="124475" y="684222"/>
            <a:ext cx="8504136" cy="1608133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en-US" altLang="zh-CN" sz="5000" b="1" dirty="0">
                <a:solidFill>
                  <a:srgbClr val="00B050"/>
                </a:solidFill>
                <a:latin typeface="Algerian" panose="04020705040A02060702" pitchFamily="82" charset="0"/>
              </a:rPr>
              <a:t>Thanks </a:t>
            </a:r>
          </a:p>
          <a:p>
            <a:r>
              <a:rPr lang="en-US" altLang="zh-CN" sz="5000" b="1" dirty="0">
                <a:latin typeface="Algerian" panose="04020705040A02060702" pitchFamily="82" charset="0"/>
              </a:rPr>
              <a:t>     </a:t>
            </a:r>
            <a:r>
              <a:rPr lang="en-US" altLang="zh-CN" sz="5000" b="1" dirty="0">
                <a:solidFill>
                  <a:srgbClr val="00B050"/>
                </a:solidFill>
                <a:latin typeface="Algerian" panose="04020705040A02060702" pitchFamily="82" charset="0"/>
              </a:rPr>
              <a:t>for your </a:t>
            </a:r>
            <a:r>
              <a:rPr lang="en-US" altLang="zh-CN" sz="5000" b="1" dirty="0">
                <a:solidFill>
                  <a:srgbClr val="FF0000"/>
                </a:solidFill>
                <a:latin typeface="Algerian" panose="04020705040A02060702" pitchFamily="82" charset="0"/>
              </a:rPr>
              <a:t>COORPERATION</a:t>
            </a:r>
            <a:r>
              <a:rPr lang="zh-CN" altLang="en-US" sz="5000" b="1" dirty="0">
                <a:solidFill>
                  <a:srgbClr val="00B050"/>
                </a:solidFill>
                <a:latin typeface="Algerian" panose="04020705040A02060702" pitchFamily="82" charset="0"/>
              </a:rPr>
              <a:t>！</a:t>
            </a:r>
          </a:p>
        </p:txBody>
      </p:sp>
    </p:spTree>
    <p:extLst>
      <p:ext uri="{BB962C8B-B14F-4D97-AF65-F5344CB8AC3E}">
        <p14:creationId xmlns="" xmlns:p14="http://schemas.microsoft.com/office/powerpoint/2010/main" val="3791502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1872</TotalTime>
  <Words>844</Words>
  <Application>Microsoft Office PowerPoint</Application>
  <PresentationFormat>全屏显示(16:9)</PresentationFormat>
  <Paragraphs>152</Paragraphs>
  <Slides>17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Office 主题</vt:lpstr>
      <vt:lpstr>Turning off TV: A Quiet Hour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Assignment</vt:lpstr>
      <vt:lpstr>幻灯片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administrator</cp:lastModifiedBy>
  <cp:revision>284</cp:revision>
  <dcterms:created xsi:type="dcterms:W3CDTF">2018-05-06T03:38:13Z</dcterms:created>
  <dcterms:modified xsi:type="dcterms:W3CDTF">2018-11-07T06:37:08Z</dcterms:modified>
</cp:coreProperties>
</file>